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911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1605795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107467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13A9BA-4B68-4E12-94DB-C7399D0BD7CE}" type="datetimeFigureOut">
              <a:rPr lang="ru-RU" smtClean="0"/>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980700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13A9BA-4B68-4E12-94DB-C7399D0BD7CE}" type="datetimeFigureOut">
              <a:rPr lang="ru-RU" smtClean="0"/>
              <a:t>20.11.2020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B654535-5E30-4D31-97CA-B0B1C7B63503}"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9009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513A9BA-4B68-4E12-94DB-C7399D0BD7CE}" type="datetimeFigureOut">
              <a:rPr lang="ru-RU" smtClean="0"/>
              <a:t>20.11.2020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422750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513A9BA-4B68-4E12-94DB-C7399D0BD7CE}" type="datetimeFigureOut">
              <a:rPr lang="ru-RU" smtClean="0"/>
              <a:t>20.11.2020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1888155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513A9BA-4B68-4E12-94DB-C7399D0BD7CE}" type="datetimeFigureOut">
              <a:rPr lang="ru-RU" smtClean="0"/>
              <a:t>20.11.2020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9341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513A9BA-4B68-4E12-94DB-C7399D0BD7CE}" type="datetimeFigureOut">
              <a:rPr lang="ru-RU" smtClean="0"/>
              <a:t>20.11.2020</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380995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513A9BA-4B68-4E12-94DB-C7399D0BD7CE}" type="datetimeFigureOut">
              <a:rPr lang="ru-RU" smtClean="0"/>
              <a:t>20.11.2020</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B654535-5E30-4D31-97CA-B0B1C7B63503}" type="slidenum">
              <a:rPr lang="ru-RU" smtClean="0"/>
              <a:t>‹#›</a:t>
            </a:fld>
            <a:endParaRPr lang="ru-RU"/>
          </a:p>
        </p:txBody>
      </p:sp>
    </p:spTree>
    <p:extLst>
      <p:ext uri="{BB962C8B-B14F-4D97-AF65-F5344CB8AC3E}">
        <p14:creationId xmlns:p14="http://schemas.microsoft.com/office/powerpoint/2010/main" val="1249299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13A9BA-4B68-4E12-94DB-C7399D0BD7CE}" type="datetimeFigureOut">
              <a:rPr lang="ru-RU" smtClean="0"/>
              <a:t>20.11.2020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B654535-5E30-4D31-97CA-B0B1C7B63503}" type="slidenum">
              <a:rPr lang="ru-RU" smtClean="0"/>
              <a:t>‹#›</a:t>
            </a:fld>
            <a:endParaRPr lang="ru-RU"/>
          </a:p>
        </p:txBody>
      </p:sp>
    </p:spTree>
    <p:extLst>
      <p:ext uri="{BB962C8B-B14F-4D97-AF65-F5344CB8AC3E}">
        <p14:creationId xmlns:p14="http://schemas.microsoft.com/office/powerpoint/2010/main" val="32469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513A9BA-4B68-4E12-94DB-C7399D0BD7CE}" type="datetimeFigureOut">
              <a:rPr lang="ru-RU" smtClean="0"/>
              <a:t>20.11.2020</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B654535-5E30-4D31-97CA-B0B1C7B63503}"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665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857705"/>
          </a:xfrm>
        </p:spPr>
        <p:txBody>
          <a:bodyPr>
            <a:normAutofit/>
          </a:bodyPr>
          <a:lstStyle/>
          <a:p>
            <a:pPr algn="ctr"/>
            <a:r>
              <a:rPr lang="ru-RU" sz="3200" b="1" dirty="0">
                <a:latin typeface="Times New Roman" panose="02020603050405020304" pitchFamily="18" charset="0"/>
                <a:cs typeface="Times New Roman" panose="02020603050405020304" pitchFamily="18" charset="0"/>
              </a:rPr>
              <a:t>ПСИХОКОРРЕКЦИОННЫЕ ТЕХНОЛОГИИ ДЛЯ ДЕТЕЙ С ПСИХИЧЕСКИМ</a:t>
            </a:r>
            <a:br>
              <a:rPr lang="ru-RU" sz="3200" b="1" dirty="0">
                <a:latin typeface="Times New Roman" panose="02020603050405020304" pitchFamily="18" charset="0"/>
                <a:cs typeface="Times New Roman" panose="02020603050405020304" pitchFamily="18" charset="0"/>
              </a:rPr>
            </a:br>
            <a:r>
              <a:rPr lang="ru-RU" sz="3200" b="1" dirty="0">
                <a:latin typeface="Times New Roman" panose="02020603050405020304" pitchFamily="18" charset="0"/>
                <a:cs typeface="Times New Roman" panose="02020603050405020304" pitchFamily="18" charset="0"/>
              </a:rPr>
              <a:t>НЕДОРАЗВИТИЕМ</a:t>
            </a:r>
          </a:p>
        </p:txBody>
      </p:sp>
      <p:sp>
        <p:nvSpPr>
          <p:cNvPr id="3" name="Подзаголовок 2"/>
          <p:cNvSpPr>
            <a:spLocks noGrp="1"/>
          </p:cNvSpPr>
          <p:nvPr>
            <p:ph type="subTitle" idx="1"/>
          </p:nvPr>
        </p:nvSpPr>
        <p:spPr/>
        <p:txBody>
          <a:bodyPr/>
          <a:lstStyle/>
          <a:p>
            <a:pPr algn="ctr"/>
            <a:r>
              <a:rPr lang="ru-RU" b="1" dirty="0" smtClean="0">
                <a:solidFill>
                  <a:schemeClr val="tx1"/>
                </a:solidFill>
                <a:latin typeface="Times New Roman" panose="02020603050405020304" pitchFamily="18" charset="0"/>
                <a:cs typeface="Times New Roman" panose="02020603050405020304" pitchFamily="18" charset="0"/>
              </a:rPr>
              <a:t>Лекция 11</a:t>
            </a:r>
            <a:endParaRPr lang="ru-RU"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299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Психолог предлагает ребенку разнообразные игры: «Собери целое», «Какой детали не хватает» и пр.</a:t>
            </a:r>
          </a:p>
          <a:p>
            <a:pPr algn="just"/>
            <a:r>
              <a:rPr lang="ru-RU" dirty="0" smtClean="0">
                <a:latin typeface="Times New Roman" panose="02020603050405020304" pitchFamily="18" charset="0"/>
                <a:cs typeface="Times New Roman" panose="02020603050405020304" pitchFamily="18" charset="0"/>
              </a:rPr>
              <a:t>Особое и важное значение в психологической коррекции детей с умственной отсталостью занимает формирование пространственной ориентировки. М. и Н. Семаго разработали программу формирования пространственных представлений для детей дошкольного и младшего школьного возраста (Семаго М. и Н., 2000). Структура заданий программы усложняется в зависимости от уровня овладения ребенком пространственных представлений: от наиболее простых, координатных, метрических до лингвистических представлений. Каждый этап программы разделен на несколько тем, каждая из которых представляет собой работу на различных уровнях с обязательной соответствующей вербализацией пространственных представлений. Такими уровнями являются:</a:t>
            </a:r>
          </a:p>
          <a:p>
            <a:pPr algn="just"/>
            <a:r>
              <a:rPr lang="ru-RU" i="1" dirty="0" smtClean="0">
                <a:latin typeface="Times New Roman" panose="02020603050405020304" pitchFamily="18" charset="0"/>
                <a:cs typeface="Times New Roman" panose="02020603050405020304" pitchFamily="18" charset="0"/>
              </a:rPr>
              <a:t>– уровень пространства собственного тела;</a:t>
            </a:r>
          </a:p>
          <a:p>
            <a:pPr algn="just"/>
            <a:r>
              <a:rPr lang="ru-RU" i="1" dirty="0" smtClean="0">
                <a:latin typeface="Times New Roman" panose="02020603050405020304" pitchFamily="18" charset="0"/>
                <a:cs typeface="Times New Roman" panose="02020603050405020304" pitchFamily="18" charset="0"/>
              </a:rPr>
              <a:t>– уровень расположения объектов по отношению к собственному телу;</a:t>
            </a:r>
          </a:p>
          <a:p>
            <a:pPr algn="just"/>
            <a:r>
              <a:rPr lang="ru-RU" i="1" dirty="0" smtClean="0">
                <a:latin typeface="Times New Roman" panose="02020603050405020304" pitchFamily="18" charset="0"/>
                <a:cs typeface="Times New Roman" panose="02020603050405020304" pitchFamily="18" charset="0"/>
              </a:rPr>
              <a:t>– взаимоотношение внешних объектов между собой;</a:t>
            </a:r>
          </a:p>
          <a:p>
            <a:pPr algn="just"/>
            <a:r>
              <a:rPr lang="ru-RU" i="1" dirty="0" smtClean="0">
                <a:latin typeface="Times New Roman" panose="02020603050405020304" pitchFamily="18" charset="0"/>
                <a:cs typeface="Times New Roman" panose="02020603050405020304" pitchFamily="18" charset="0"/>
              </a:rPr>
              <a:t>– лингвистическое пространство, включая временные представления (Семаго М. и Н., 2000).</a:t>
            </a:r>
          </a:p>
          <a:p>
            <a:pPr algn="just"/>
            <a:r>
              <a:rPr lang="ru-RU" dirty="0" smtClean="0">
                <a:latin typeface="Times New Roman" panose="02020603050405020304" pitchFamily="18" charset="0"/>
                <a:cs typeface="Times New Roman" panose="02020603050405020304" pitchFamily="18" charset="0"/>
              </a:rPr>
              <a:t>Опыт нашей работы показывает, что при формировании пространственных представлений у детей с психическим недоразвитием важно соблюдать следующие этапы.</a:t>
            </a:r>
          </a:p>
          <a:p>
            <a:pPr algn="just"/>
            <a:r>
              <a:rPr lang="ru-RU" dirty="0" smtClean="0">
                <a:latin typeface="Times New Roman" panose="02020603050405020304" pitchFamily="18" charset="0"/>
                <a:cs typeface="Times New Roman" panose="02020603050405020304" pitchFamily="18" charset="0"/>
              </a:rPr>
              <a:t>На первом этапе необходимо обучить детей различать отношения предметов и их частей по вертикали (на, под).</a:t>
            </a:r>
          </a:p>
          <a:p>
            <a:pPr algn="just"/>
            <a:r>
              <a:rPr lang="ru-RU" dirty="0" smtClean="0">
                <a:latin typeface="Times New Roman" panose="02020603050405020304" pitchFamily="18" charset="0"/>
                <a:cs typeface="Times New Roman" panose="02020603050405020304" pitchFamily="18" charset="0"/>
              </a:rPr>
              <a:t>Второй этап – это формирование горизонтальных отношений (рядом, около). </a:t>
            </a:r>
          </a:p>
          <a:p>
            <a:pPr algn="just"/>
            <a:r>
              <a:rPr lang="ru-RU" dirty="0" smtClean="0">
                <a:latin typeface="Times New Roman" panose="02020603050405020304" pitchFamily="18" charset="0"/>
                <a:cs typeface="Times New Roman" panose="02020603050405020304" pitchFamily="18" charset="0"/>
              </a:rPr>
              <a:t>Третий – формирование таких отношений как «справа», «слева», «за», «перед», «между» и пр.</a:t>
            </a:r>
          </a:p>
          <a:p>
            <a:pPr algn="just"/>
            <a:r>
              <a:rPr lang="ru-RU" dirty="0" smtClean="0">
                <a:latin typeface="Times New Roman" panose="02020603050405020304" pitchFamily="18" charset="0"/>
                <a:cs typeface="Times New Roman" panose="02020603050405020304" pitchFamily="18" charset="0"/>
              </a:rPr>
              <a:t>После того как ребенок научится воспринимать и воспроизводить пространственные отношения предметов по подражанию действиям взрослого, можно переходить к играм, где взрослый предъявляет ребенку уже готовые образцы. С помощью такого метода ребенок самостоятельно анализирует образец, пространственное взаимоотношение его частей. Это успешно достигается в ходе развития конструктивных умений, а также в процессе специально организованных дидактических игр «Запомни и найди», «Найди и назови», где ребенку предлагаются карты с изображением предметов, по-разному расположенных по отношению друг к другу. Особо важное значение в формировании пространственных отношений и представлений у умственно отсталых детей имеет развитие у них осязательного восприятия.</a:t>
            </a:r>
          </a:p>
        </p:txBody>
      </p:sp>
    </p:spTree>
    <p:extLst>
      <p:ext uri="{BB962C8B-B14F-4D97-AF65-F5344CB8AC3E}">
        <p14:creationId xmlns:p14="http://schemas.microsoft.com/office/powerpoint/2010/main" val="3189998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 этой целью используются разнообразные дидактические игры, направленные на осязательное восприятие формы, величины, объема, температуры, пространственного расположения предметов.</a:t>
            </a:r>
          </a:p>
          <a:p>
            <a:pPr algn="just"/>
            <a:r>
              <a:rPr lang="ru-RU" dirty="0" smtClean="0">
                <a:latin typeface="Times New Roman" panose="02020603050405020304" pitchFamily="18" charset="0"/>
                <a:cs typeface="Times New Roman" panose="02020603050405020304" pitchFamily="18" charset="0"/>
              </a:rPr>
              <a:t>На первом этапе детей обучают осязательному восприятию знакомых объемных предметов (например, машинка, кукла, ложка, тарелка, шарф, пуговица и пр.). </a:t>
            </a:r>
          </a:p>
          <a:p>
            <a:pPr algn="just"/>
            <a:r>
              <a:rPr lang="ru-RU" dirty="0" smtClean="0">
                <a:latin typeface="Times New Roman" panose="02020603050405020304" pitchFamily="18" charset="0"/>
                <a:cs typeface="Times New Roman" panose="02020603050405020304" pitchFamily="18" charset="0"/>
              </a:rPr>
              <a:t>На втором этапе детям предлагают для ощупывания и узнавания объемные геометрические формы (шар, куб, «кирпичик из строительного набора» и пр.). </a:t>
            </a:r>
          </a:p>
          <a:p>
            <a:pPr algn="just"/>
            <a:r>
              <a:rPr lang="ru-RU" dirty="0" smtClean="0">
                <a:latin typeface="Times New Roman" panose="02020603050405020304" pitchFamily="18" charset="0"/>
                <a:cs typeface="Times New Roman" panose="02020603050405020304" pitchFamily="18" charset="0"/>
              </a:rPr>
              <a:t>На третьем этапе дети ощупывают и называют плоские геометрические фигуры. На четвертом этапе дети классифицируют объемные фигуры по величине. За специальной ширмой психолог раскладывает перед</a:t>
            </a:r>
          </a:p>
          <a:p>
            <a:pPr algn="just"/>
            <a:r>
              <a:rPr lang="ru-RU" dirty="0" smtClean="0">
                <a:latin typeface="Times New Roman" panose="02020603050405020304" pitchFamily="18" charset="0"/>
                <a:cs typeface="Times New Roman" panose="02020603050405020304" pitchFamily="18" charset="0"/>
              </a:rPr>
              <a:t>ребенком набор объемных фигур одинаковой формы, но разной величины. Например, шар большой и шар маленький, катушка большая и катушка маленькая и пр. Психолог просит ребенка выбрать и дать ему одинаковые фигурки. Опыт нашей работы показывает высокую эффективность таких занятий в развитии у ребенка пространственных восприятий.</a:t>
            </a:r>
          </a:p>
          <a:p>
            <a:pPr algn="just"/>
            <a:r>
              <a:rPr lang="ru-RU" dirty="0" smtClean="0">
                <a:latin typeface="Times New Roman" panose="02020603050405020304" pitchFamily="18" charset="0"/>
                <a:cs typeface="Times New Roman" panose="02020603050405020304" pitchFamily="18" charset="0"/>
              </a:rPr>
              <a:t>Память детей с психическим недоразвитием, как отмечалось выше, отличается снижением объема запоминания, трудностями хранения и воспроизведения информации.</a:t>
            </a:r>
          </a:p>
          <a:p>
            <a:pPr algn="just"/>
            <a:r>
              <a:rPr lang="ru-RU" dirty="0" smtClean="0">
                <a:latin typeface="Times New Roman" panose="02020603050405020304" pitchFamily="18" charset="0"/>
                <a:cs typeface="Times New Roman" panose="02020603050405020304" pitchFamily="18" charset="0"/>
              </a:rPr>
              <a:t>Невозможность опосредованного запоминания у детей с психическим недоразвитием обусловлена трудностями смысловой организации запоминаемого материала. В связи с этим, важными направлениями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памяти являются:</a:t>
            </a:r>
          </a:p>
          <a:p>
            <a:pPr algn="just"/>
            <a:r>
              <a:rPr lang="ru-RU" i="1" dirty="0" smtClean="0">
                <a:latin typeface="Times New Roman" panose="02020603050405020304" pitchFamily="18" charset="0"/>
                <a:cs typeface="Times New Roman" panose="02020603050405020304" pitchFamily="18" charset="0"/>
              </a:rPr>
              <a:t>– формирование объема памяти в зрительной, слуховой и осязательной модальностях;</a:t>
            </a:r>
          </a:p>
          <a:p>
            <a:pPr algn="just"/>
            <a:r>
              <a:rPr lang="ru-RU" i="1" dirty="0" smtClean="0">
                <a:latin typeface="Times New Roman" panose="02020603050405020304" pitchFamily="18" charset="0"/>
                <a:cs typeface="Times New Roman" panose="02020603050405020304" pitchFamily="18" charset="0"/>
              </a:rPr>
              <a:t>– развитие приемов ассоциативного и опосредованного запоминания предметов в процессе игровой деятельности.</a:t>
            </a:r>
          </a:p>
          <a:p>
            <a:pPr algn="just"/>
            <a:r>
              <a:rPr lang="ru-RU" dirty="0" smtClean="0">
                <a:latin typeface="Times New Roman" panose="02020603050405020304" pitchFamily="18" charset="0"/>
                <a:cs typeface="Times New Roman" panose="02020603050405020304" pitchFamily="18" charset="0"/>
              </a:rPr>
              <a:t>Перед началом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психолог должен обратить внимание на то, какая форма памяти у ребенка преобладает: зрительная, слуховая, зрительно-слуховая или кинестетическая. Например, если у ребенка наблюдается выраженное недоразвитие памяти в слуховой модальности, рекомендуется проводить занятия по развитию слуховой и</a:t>
            </a:r>
          </a:p>
          <a:p>
            <a:pPr algn="just"/>
            <a:r>
              <a:rPr lang="ru-RU" dirty="0" smtClean="0">
                <a:latin typeface="Times New Roman" panose="02020603050405020304" pitchFamily="18" charset="0"/>
                <a:cs typeface="Times New Roman" panose="02020603050405020304" pitchFamily="18" charset="0"/>
              </a:rPr>
              <a:t>зрительно-слуховой памяти. Все занятия по коррекции памяти должны проходить в игровой ситуации, доступной ребенку.</a:t>
            </a:r>
          </a:p>
          <a:p>
            <a:pPr algn="just"/>
            <a:r>
              <a:rPr lang="ru-RU" dirty="0" smtClean="0">
                <a:latin typeface="Times New Roman" panose="02020603050405020304" pitchFamily="18" charset="0"/>
                <a:cs typeface="Times New Roman" panose="02020603050405020304" pitchFamily="18" charset="0"/>
              </a:rPr>
              <a:t>Недоразвитие мышления является ядерным признаком у детей с данной формой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 Их мышление отличается конкретностью, невозможностью образования понятий, трудностями переноса и обобщения. Развитие мышления у детей с психическим недоразвитием непосредственно связано с совершенствованием деятельности и восприятия.</a:t>
            </a:r>
          </a:p>
        </p:txBody>
      </p:sp>
    </p:spTree>
    <p:extLst>
      <p:ext uri="{BB962C8B-B14F-4D97-AF65-F5344CB8AC3E}">
        <p14:creationId xmlns:p14="http://schemas.microsoft.com/office/powerpoint/2010/main" val="2897571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Важной задачей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является развитие наглядно-действенного и наглядно-образного мышления. Для ее решения работа должна вестись в следующих направлениях:</a:t>
            </a:r>
          </a:p>
          <a:p>
            <a:pPr algn="just"/>
            <a:r>
              <a:rPr lang="ru-RU" dirty="0" smtClean="0">
                <a:latin typeface="Times New Roman" panose="02020603050405020304" pitchFamily="18" charset="0"/>
                <a:cs typeface="Times New Roman" panose="02020603050405020304" pitchFamily="18" charset="0"/>
              </a:rPr>
              <a:t>– обучение детей многообразным предметно-практическим манипуляциям с предметами различной формы, величины, цвета;</a:t>
            </a:r>
          </a:p>
          <a:p>
            <a:pPr algn="just"/>
            <a:r>
              <a:rPr lang="ru-RU" dirty="0" smtClean="0">
                <a:latin typeface="Times New Roman" panose="02020603050405020304" pitchFamily="18" charset="0"/>
                <a:cs typeface="Times New Roman" panose="02020603050405020304" pitchFamily="18" charset="0"/>
              </a:rPr>
              <a:t>– обучение детей использованию вспомогательных предметов (орудийные действия);</a:t>
            </a:r>
          </a:p>
          <a:p>
            <a:pPr algn="just"/>
            <a:r>
              <a:rPr lang="ru-RU" dirty="0" smtClean="0">
                <a:latin typeface="Times New Roman" panose="02020603050405020304" pitchFamily="18" charset="0"/>
                <a:cs typeface="Times New Roman" panose="02020603050405020304" pitchFamily="18" charset="0"/>
              </a:rPr>
              <a:t>– формирование наглядно-образного мышления в процессе конструктивной и изобразительной деятельности;</a:t>
            </a:r>
          </a:p>
          <a:p>
            <a:pPr algn="just"/>
            <a:r>
              <a:rPr lang="ru-RU" dirty="0" smtClean="0">
                <a:latin typeface="Times New Roman" panose="02020603050405020304" pitchFamily="18" charset="0"/>
                <a:cs typeface="Times New Roman" panose="02020603050405020304" pitchFamily="18" charset="0"/>
              </a:rPr>
              <a:t>– формирование элементарных логических обобщений.</a:t>
            </a:r>
          </a:p>
          <a:p>
            <a:pPr algn="just"/>
            <a:r>
              <a:rPr lang="ru-RU" dirty="0" smtClean="0">
                <a:latin typeface="Times New Roman" panose="02020603050405020304" pitchFamily="18" charset="0"/>
                <a:cs typeface="Times New Roman" panose="02020603050405020304" pitchFamily="18" charset="0"/>
              </a:rPr>
              <a:t>Как уже упоминалось выше, предметно-практическая деятельность как здорового, так и ребенка с психическим </a:t>
            </a:r>
            <a:r>
              <a:rPr lang="ru-RU" dirty="0" err="1" smtClean="0">
                <a:latin typeface="Times New Roman" panose="02020603050405020304" pitchFamily="18" charset="0"/>
                <a:cs typeface="Times New Roman" panose="02020603050405020304" pitchFamily="18" charset="0"/>
              </a:rPr>
              <a:t>дизонтогенезом</a:t>
            </a:r>
            <a:r>
              <a:rPr lang="ru-RU" dirty="0" smtClean="0">
                <a:latin typeface="Times New Roman" panose="02020603050405020304" pitchFamily="18" charset="0"/>
                <a:cs typeface="Times New Roman" panose="02020603050405020304" pitchFamily="18" charset="0"/>
              </a:rPr>
              <a:t>, является основой для формирования его мышления. В процессе обучения детей предметно-практическим манипуляциям целесообразно проводить такие занятия, как подбор предметов по образцу, группировка предметов по образцу и по разным свойствам. Можно предложить детям разнообразные игры типа «Разложи игрушки по домикам» и пр.</a:t>
            </a:r>
          </a:p>
          <a:p>
            <a:pPr algn="just"/>
            <a:r>
              <a:rPr lang="ru-RU" dirty="0" smtClean="0">
                <a:latin typeface="Times New Roman" panose="02020603050405020304" pitchFamily="18" charset="0"/>
                <a:cs typeface="Times New Roman" panose="02020603050405020304" pitchFamily="18" charset="0"/>
              </a:rPr>
              <a:t>Особое коррекционное значение имеют игры, направленные на использование вспомогательных средств. Например, предлагается достать нужный предмет с помощью веревки, палки и пр. В процессе таких игр перед ребенком ставятся задачи выявить внутренние связи предмета, проанализировать условия практической задачи, найти выход из проблемной ситуации, требующей применения вспомогательных средств, не забывая при этом учитывать особенности ситуации и, следовательно, соответствующие способы действия.</a:t>
            </a:r>
          </a:p>
          <a:p>
            <a:pPr algn="just"/>
            <a:r>
              <a:rPr lang="ru-RU" dirty="0" smtClean="0">
                <a:latin typeface="Times New Roman" panose="02020603050405020304" pitchFamily="18" charset="0"/>
                <a:cs typeface="Times New Roman" panose="02020603050405020304" pitchFamily="18" charset="0"/>
              </a:rPr>
              <a:t>Один из важных аспектов наглядно-образного мышления – способность ребенка действовать в уме, оперируя представленными образами. Требуется обучить этому детей с психическим недоразвитием, чтобы они могли находить правильный выход, не прибегая к практическим действиям с объектами. Это достигается в процессе разнообразных</a:t>
            </a:r>
          </a:p>
          <a:p>
            <a:pPr algn="just"/>
            <a:r>
              <a:rPr lang="ru-RU" dirty="0" smtClean="0">
                <a:latin typeface="Times New Roman" panose="02020603050405020304" pitchFamily="18" charset="0"/>
                <a:cs typeface="Times New Roman" panose="02020603050405020304" pitchFamily="18" charset="0"/>
              </a:rPr>
              <a:t>психотехнических игр с использованием картинок. Например, нужно достать предмет, изображенный на картинке. Психолог предлагает ребенку картинку и просит рассказать, как мальчик будет доставать воздушный шар с высокого шкафа в комнате.</a:t>
            </a:r>
          </a:p>
        </p:txBody>
      </p:sp>
    </p:spTree>
    <p:extLst>
      <p:ext uri="{BB962C8B-B14F-4D97-AF65-F5344CB8AC3E}">
        <p14:creationId xmlns:p14="http://schemas.microsoft.com/office/powerpoint/2010/main" val="61215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Одной из наиболее сложных проблем, стоящих перед психологами и педагогами, работающими с детьми, страдающими умственной отсталостью, является переход от наглядно-чувственного познания к словесно-логическому. Опыт нашей работы показал, что с детьми с легкой степенью умственной отсталости целесообразно проводить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занятия по формированию у них элементарных логических операций:</a:t>
            </a:r>
          </a:p>
          <a:p>
            <a:pPr algn="just"/>
            <a:r>
              <a:rPr lang="ru-RU" dirty="0" smtClean="0">
                <a:latin typeface="Times New Roman" panose="02020603050405020304" pitchFamily="18" charset="0"/>
                <a:cs typeface="Times New Roman" panose="02020603050405020304" pitchFamily="18" charset="0"/>
              </a:rPr>
              <a:t>обобщение, анализ, синтез. В качестве предпосылки развития логических операций мы выбрали формирование у детей операции сравнения. В исследованиях отечественных и зарубежных психологов было доказано, что умственно отсталые школьники могут овладеть алгоритмом сравнения и научиться применять его в зависимости от ситуации (Ж. </a:t>
            </a:r>
            <a:r>
              <a:rPr lang="ru-RU" dirty="0" err="1" smtClean="0">
                <a:latin typeface="Times New Roman" panose="02020603050405020304" pitchFamily="18" charset="0"/>
                <a:cs typeface="Times New Roman" panose="02020603050405020304" pitchFamily="18" charset="0"/>
              </a:rPr>
              <a:t>Шиф</a:t>
            </a:r>
            <a:r>
              <a:rPr lang="ru-RU" dirty="0" smtClean="0">
                <a:latin typeface="Times New Roman" panose="02020603050405020304" pitchFamily="18" charset="0"/>
                <a:cs typeface="Times New Roman" panose="02020603050405020304" pitchFamily="18" charset="0"/>
              </a:rPr>
              <a:t>, 1965;</a:t>
            </a:r>
          </a:p>
          <a:p>
            <a:pPr algn="just"/>
            <a:r>
              <a:rPr lang="ru-RU" dirty="0" smtClean="0">
                <a:latin typeface="Times New Roman" panose="02020603050405020304" pitchFamily="18" charset="0"/>
                <a:cs typeface="Times New Roman" panose="02020603050405020304" pitchFamily="18" charset="0"/>
              </a:rPr>
              <a:t>В. Г. Петрова, 1969; Б. </a:t>
            </a:r>
            <a:r>
              <a:rPr lang="ru-RU" dirty="0" err="1" smtClean="0">
                <a:latin typeface="Times New Roman" panose="02020603050405020304" pitchFamily="18" charset="0"/>
                <a:cs typeface="Times New Roman" panose="02020603050405020304" pitchFamily="18" charset="0"/>
              </a:rPr>
              <a:t>Брёзе</a:t>
            </a:r>
            <a:r>
              <a:rPr lang="ru-RU" dirty="0" smtClean="0">
                <a:latin typeface="Times New Roman" panose="02020603050405020304" pitchFamily="18" charset="0"/>
                <a:cs typeface="Times New Roman" panose="02020603050405020304" pitchFamily="18" charset="0"/>
              </a:rPr>
              <a:t>, 1981 и др.).</a:t>
            </a:r>
          </a:p>
          <a:p>
            <a:pPr algn="just"/>
            <a:r>
              <a:rPr lang="ru-RU" dirty="0" smtClean="0">
                <a:latin typeface="Times New Roman" panose="02020603050405020304" pitchFamily="18" charset="0"/>
                <a:cs typeface="Times New Roman" panose="02020603050405020304" pitchFamily="18" charset="0"/>
              </a:rPr>
              <a:t>Занятия проводились поэтапно.</a:t>
            </a:r>
          </a:p>
          <a:p>
            <a:pPr algn="just"/>
            <a:r>
              <a:rPr lang="ru-RU" dirty="0" smtClean="0">
                <a:latin typeface="Times New Roman" panose="02020603050405020304" pitchFamily="18" charset="0"/>
                <a:cs typeface="Times New Roman" panose="02020603050405020304" pitchFamily="18" charset="0"/>
              </a:rPr>
              <a:t>Первый этап – обучение ребенка сравнению предметов с помощью анализа их элементов. Психолог совместно с ребенком анализирует различия в предметах по отдельным признакам. Например, при сравнении коровы и козы психолог обращает внимание на их различие (величина, длина рогов, цвет и пр.).</a:t>
            </a:r>
          </a:p>
          <a:p>
            <a:pPr algn="just"/>
            <a:r>
              <a:rPr lang="ru-RU" dirty="0" smtClean="0">
                <a:latin typeface="Times New Roman" panose="02020603050405020304" pitchFamily="18" charset="0"/>
                <a:cs typeface="Times New Roman" panose="02020603050405020304" pitchFamily="18" charset="0"/>
              </a:rPr>
              <a:t>Второй этап – обучение ребенка сопоставлению отдельных признаков объектов в зависимости от определений «одинаковый – различный». Например, психолог показывает ребенку картинки животных и просит определить, что в них одинаковое и чем они отличаются друг от друга.</a:t>
            </a:r>
          </a:p>
          <a:p>
            <a:pPr algn="just"/>
            <a:r>
              <a:rPr lang="ru-RU" dirty="0" smtClean="0">
                <a:latin typeface="Times New Roman" panose="02020603050405020304" pitchFamily="18" charset="0"/>
                <a:cs typeface="Times New Roman" panose="02020603050405020304" pitchFamily="18" charset="0"/>
              </a:rPr>
              <a:t>Третий этап – обобщение сравниваемых признаков. Например, требуется найти и сложить в одну группу подходящие друг к другу картинки, игрушки и пр.</a:t>
            </a:r>
          </a:p>
          <a:p>
            <a:pPr algn="just"/>
            <a:r>
              <a:rPr lang="ru-RU" dirty="0" smtClean="0">
                <a:latin typeface="Times New Roman" panose="02020603050405020304" pitchFamily="18" charset="0"/>
                <a:cs typeface="Times New Roman" panose="02020603050405020304" pitchFamily="18" charset="0"/>
              </a:rPr>
              <a:t>Занятия могут проводиться индивидуально или в небольшой группе детей, в игровой форме с использованием предметно-практических манипуляций. Например, ребенок ищет различия между геометрическими формами, и для закрепления усвоенного ему рекомендуется разложить их в соответствующие ячейки.</a:t>
            </a:r>
          </a:p>
          <a:p>
            <a:pPr algn="just"/>
            <a:r>
              <a:rPr lang="ru-RU" dirty="0" smtClean="0">
                <a:latin typeface="Times New Roman" panose="02020603050405020304" pitchFamily="18" charset="0"/>
                <a:cs typeface="Times New Roman" panose="02020603050405020304" pitchFamily="18" charset="0"/>
              </a:rPr>
              <a:t>Важным принципом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является </a:t>
            </a:r>
            <a:r>
              <a:rPr lang="ru-RU" dirty="0" err="1" smtClean="0">
                <a:latin typeface="Times New Roman" panose="02020603050405020304" pitchFamily="18" charset="0"/>
                <a:cs typeface="Times New Roman" panose="02020603050405020304" pitchFamily="18" charset="0"/>
              </a:rPr>
              <a:t>деятельностный</a:t>
            </a:r>
            <a:r>
              <a:rPr lang="ru-RU" dirty="0" smtClean="0">
                <a:latin typeface="Times New Roman" panose="02020603050405020304" pitchFamily="18" charset="0"/>
                <a:cs typeface="Times New Roman" panose="02020603050405020304" pitchFamily="18" charset="0"/>
              </a:rPr>
              <a:t> подход. Сам процесс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должен проходить в рамках того вида деятельности, которая доступна ребенку с интеллектуальной недостаточностью. Если у ребенка не сформирована игровая деятельность, то </a:t>
            </a:r>
            <a:r>
              <a:rPr lang="ru-RU" dirty="0" err="1" smtClean="0">
                <a:latin typeface="Times New Roman" panose="02020603050405020304" pitchFamily="18" charset="0"/>
                <a:cs typeface="Times New Roman" panose="02020603050405020304" pitchFamily="18" charset="0"/>
              </a:rPr>
              <a:t>психокоррекцию</a:t>
            </a:r>
            <a:r>
              <a:rPr lang="ru-RU" dirty="0" smtClean="0">
                <a:latin typeface="Times New Roman" panose="02020603050405020304" pitchFamily="18" charset="0"/>
                <a:cs typeface="Times New Roman" panose="02020603050405020304" pitchFamily="18" charset="0"/>
              </a:rPr>
              <a:t> необходимо проводить</a:t>
            </a:r>
          </a:p>
          <a:p>
            <a:pPr algn="just"/>
            <a:r>
              <a:rPr lang="ru-RU" dirty="0" smtClean="0">
                <a:latin typeface="Times New Roman" panose="02020603050405020304" pitchFamily="18" charset="0"/>
                <a:cs typeface="Times New Roman" panose="02020603050405020304" pitchFamily="18" charset="0"/>
              </a:rPr>
              <a:t>в предметно-практическом контексте. </a:t>
            </a:r>
          </a:p>
        </p:txBody>
      </p:sp>
    </p:spTree>
    <p:extLst>
      <p:ext uri="{BB962C8B-B14F-4D97-AF65-F5344CB8AC3E}">
        <p14:creationId xmlns:p14="http://schemas.microsoft.com/office/powerpoint/2010/main" val="1273884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147732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Вторым, не менее важным, принципом является комплексный подход к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Соблюдение этого принципа требует тесного контакта психолога с педагогом-дефектологом, логопедом, врачом, воспитателем и родителями.</a:t>
            </a:r>
          </a:p>
          <a:p>
            <a:pPr algn="just"/>
            <a:r>
              <a:rPr lang="ru-RU" dirty="0" smtClean="0">
                <a:latin typeface="Times New Roman" panose="02020603050405020304" pitchFamily="18" charset="0"/>
                <a:cs typeface="Times New Roman" panose="02020603050405020304" pitchFamily="18" charset="0"/>
              </a:rPr>
              <a:t>Третьим, наиважнейшим, принципом является иерархический принцип. </a:t>
            </a:r>
            <a:r>
              <a:rPr lang="ru-RU" smtClean="0">
                <a:latin typeface="Times New Roman" panose="02020603050405020304" pitchFamily="18" charset="0"/>
                <a:cs typeface="Times New Roman" panose="02020603050405020304" pitchFamily="18" charset="0"/>
              </a:rPr>
              <a:t>Психолог в процессе </a:t>
            </a:r>
            <a:r>
              <a:rPr lang="ru-RU" dirty="0" smtClean="0">
                <a:latin typeface="Times New Roman" panose="02020603050405020304" pitchFamily="18" charset="0"/>
                <a:cs typeface="Times New Roman" panose="02020603050405020304" pitchFamily="18" charset="0"/>
              </a:rPr>
              <a:t>коррекции должен ориентироваться не только на уровень </a:t>
            </a:r>
            <a:r>
              <a:rPr lang="ru-RU" smtClean="0">
                <a:latin typeface="Times New Roman" panose="02020603050405020304" pitchFamily="18" charset="0"/>
                <a:cs typeface="Times New Roman" panose="02020603050405020304" pitchFamily="18" charset="0"/>
              </a:rPr>
              <a:t>актуального развития ребенка</a:t>
            </a:r>
            <a:r>
              <a:rPr lang="ru-RU" dirty="0" smtClean="0">
                <a:latin typeface="Times New Roman" panose="02020603050405020304" pitchFamily="18" charset="0"/>
                <a:cs typeface="Times New Roman" panose="02020603050405020304" pitchFamily="18" charset="0"/>
              </a:rPr>
              <a:t>, но и его потенциальные возможности.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140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Определяющее значение в процессе адаптации ребенка с умственной отсталостью имеет целенаправленная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работа. Центральным звеном в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технологиях является составление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программ. Традиционно в основу таких программ для детей с психическим недоразвитием положены основные направления их психологической диагностики: психометрическое, функциональное и нейропсихологическое. Например, при психометрическом подходе, когда определяющей мишенью психологической коррекции является степень психического недоразвития у ребенка, </a:t>
            </a:r>
            <a:r>
              <a:rPr lang="ru-RU" dirty="0" err="1" smtClean="0">
                <a:latin typeface="Times New Roman" panose="02020603050405020304" pitchFamily="18" charset="0"/>
                <a:cs typeface="Times New Roman" panose="02020603050405020304" pitchFamily="18" charset="0"/>
              </a:rPr>
              <a:t>психокоррекционная</a:t>
            </a:r>
            <a:r>
              <a:rPr lang="ru-RU" dirty="0" smtClean="0">
                <a:latin typeface="Times New Roman" panose="02020603050405020304" pitchFamily="18" charset="0"/>
                <a:cs typeface="Times New Roman" panose="02020603050405020304" pitchFamily="18" charset="0"/>
              </a:rPr>
              <a:t> программа направлена на повышение общего интеллектуального уровня ребенка с помощью специально разработанных психолого-педагогических коррекционных систем, организацию обучения ребенка в специализированном заведении. </a:t>
            </a:r>
          </a:p>
          <a:p>
            <a:pPr algn="just"/>
            <a:r>
              <a:rPr lang="ru-RU" dirty="0" smtClean="0">
                <a:latin typeface="Times New Roman" panose="02020603050405020304" pitchFamily="18" charset="0"/>
                <a:cs typeface="Times New Roman" panose="02020603050405020304" pitchFamily="18" charset="0"/>
              </a:rPr>
              <a:t>При функциональном подходе, когда определяется уровень развития отдельных психических функций у ребенка (восприятия, внимания, памяти и пр.) </a:t>
            </a:r>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программы направлены на исправление и оптимизацию развития отдельных психических функций. Например, развитие восприятия у детей с умственной отсталостью как основу</a:t>
            </a:r>
          </a:p>
          <a:p>
            <a:pPr algn="just"/>
            <a:r>
              <a:rPr lang="ru-RU" dirty="0" smtClean="0">
                <a:latin typeface="Times New Roman" panose="02020603050405020304" pitchFamily="18" charset="0"/>
                <a:cs typeface="Times New Roman" panose="02020603050405020304" pitchFamily="18" charset="0"/>
              </a:rPr>
              <a:t>формирования мышления. </a:t>
            </a:r>
          </a:p>
          <a:p>
            <a:pPr algn="just"/>
            <a:r>
              <a:rPr lang="ru-RU" dirty="0" smtClean="0">
                <a:latin typeface="Times New Roman" panose="02020603050405020304" pitchFamily="18" charset="0"/>
                <a:cs typeface="Times New Roman" panose="02020603050405020304" pitchFamily="18" charset="0"/>
              </a:rPr>
              <a:t>Нейропсихологический подход базируется на современных представлениях о закономерностях развития и иерархическом строении мозговой организации высших психических функций в онтогенезе (</a:t>
            </a:r>
            <a:r>
              <a:rPr lang="ru-RU" dirty="0" err="1" smtClean="0">
                <a:latin typeface="Times New Roman" panose="02020603050405020304" pitchFamily="18" charset="0"/>
                <a:cs typeface="Times New Roman" panose="02020603050405020304" pitchFamily="18" charset="0"/>
              </a:rPr>
              <a:t>Вайзман</a:t>
            </a:r>
            <a:r>
              <a:rPr lang="ru-RU" dirty="0" smtClean="0">
                <a:latin typeface="Times New Roman" panose="02020603050405020304" pitchFamily="18" charset="0"/>
                <a:cs typeface="Times New Roman" panose="02020603050405020304" pitchFamily="18" charset="0"/>
              </a:rPr>
              <a:t>, 1976; </a:t>
            </a:r>
            <a:r>
              <a:rPr lang="ru-RU" dirty="0" err="1" smtClean="0">
                <a:latin typeface="Times New Roman" panose="02020603050405020304" pitchFamily="18" charset="0"/>
                <a:cs typeface="Times New Roman" panose="02020603050405020304" pitchFamily="18" charset="0"/>
              </a:rPr>
              <a:t>Микадзе</a:t>
            </a:r>
            <a:r>
              <a:rPr lang="ru-RU" dirty="0" smtClean="0">
                <a:latin typeface="Times New Roman" panose="02020603050405020304" pitchFamily="18" charset="0"/>
                <a:cs typeface="Times New Roman" panose="02020603050405020304" pitchFamily="18" charset="0"/>
              </a:rPr>
              <a:t>, Корсакова, 1994; Пылаева, </a:t>
            </a:r>
            <a:r>
              <a:rPr lang="ru-RU" dirty="0" err="1" smtClean="0">
                <a:latin typeface="Times New Roman" panose="02020603050405020304" pitchFamily="18" charset="0"/>
                <a:cs typeface="Times New Roman" panose="02020603050405020304" pitchFamily="18" charset="0"/>
              </a:rPr>
              <a:t>Ахути</a:t>
            </a:r>
            <a:r>
              <a:rPr lang="ru-RU" dirty="0" smtClean="0">
                <a:latin typeface="Times New Roman" panose="02020603050405020304" pitchFamily="18" charset="0"/>
                <a:cs typeface="Times New Roman" panose="02020603050405020304" pitchFamily="18" charset="0"/>
              </a:rPr>
              <a:t>-на, 1997; Семенович, 1998; Семаго М., Семаго Н., 2000 и др.). В этих исследованиях доказано, что сенсомоторный уровень развития является базальным для развития высших психических функций, поэтому в начале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уделяют большое внимание развитию двигательных функций. Выделяется несколько уровней коррекции на основе нейропсихологического подхода:</a:t>
            </a:r>
          </a:p>
          <a:p>
            <a:pPr algn="just"/>
            <a:r>
              <a:rPr lang="ru-RU" i="1" dirty="0" smtClean="0">
                <a:latin typeface="Times New Roman" panose="02020603050405020304" pitchFamily="18" charset="0"/>
                <a:cs typeface="Times New Roman" panose="02020603050405020304" pitchFamily="18" charset="0"/>
              </a:rPr>
              <a:t>1) уровень активации, энергоснабжения и статокинетического баланса психических процессов;</a:t>
            </a:r>
          </a:p>
          <a:p>
            <a:pPr algn="just"/>
            <a:r>
              <a:rPr lang="ru-RU" i="1" dirty="0" smtClean="0">
                <a:latin typeface="Times New Roman" panose="02020603050405020304" pitchFamily="18" charset="0"/>
                <a:cs typeface="Times New Roman" panose="02020603050405020304" pitchFamily="18" charset="0"/>
              </a:rPr>
              <a:t>2) уровень </a:t>
            </a:r>
            <a:r>
              <a:rPr lang="ru-RU" i="1" dirty="0" err="1" smtClean="0">
                <a:latin typeface="Times New Roman" panose="02020603050405020304" pitchFamily="18" charset="0"/>
                <a:cs typeface="Times New Roman" panose="02020603050405020304" pitchFamily="18" charset="0"/>
              </a:rPr>
              <a:t>операционального</a:t>
            </a:r>
            <a:r>
              <a:rPr lang="ru-RU" i="1" dirty="0" smtClean="0">
                <a:latin typeface="Times New Roman" panose="02020603050405020304" pitchFamily="18" charset="0"/>
                <a:cs typeface="Times New Roman" panose="02020603050405020304" pitchFamily="18" charset="0"/>
              </a:rPr>
              <a:t> обеспечения и статокинетического баланса психических процессов;</a:t>
            </a:r>
          </a:p>
          <a:p>
            <a:pPr algn="just"/>
            <a:r>
              <a:rPr lang="ru-RU" i="1" dirty="0" smtClean="0">
                <a:latin typeface="Times New Roman" panose="02020603050405020304" pitchFamily="18" charset="0"/>
                <a:cs typeface="Times New Roman" panose="02020603050405020304" pitchFamily="18" charset="0"/>
              </a:rPr>
              <a:t>3) уровень произвольной регуляции </a:t>
            </a:r>
            <a:r>
              <a:rPr lang="ru-RU" i="1" dirty="0" err="1" smtClean="0">
                <a:latin typeface="Times New Roman" panose="02020603050405020304" pitchFamily="18" charset="0"/>
                <a:cs typeface="Times New Roman" panose="02020603050405020304" pitchFamily="18" charset="0"/>
              </a:rPr>
              <a:t>смыслообразующей</a:t>
            </a:r>
            <a:r>
              <a:rPr lang="ru-RU" i="1" dirty="0" smtClean="0">
                <a:latin typeface="Times New Roman" panose="02020603050405020304" pitchFamily="18" charset="0"/>
                <a:cs typeface="Times New Roman" panose="02020603050405020304" pitchFamily="18" charset="0"/>
              </a:rPr>
              <a:t> функции психомоторных процессов (цит. по: М. Семаго и Н. Семаго).</a:t>
            </a:r>
          </a:p>
          <a:p>
            <a:pPr algn="just"/>
            <a:r>
              <a:rPr lang="ru-RU" dirty="0" smtClean="0">
                <a:latin typeface="Times New Roman" panose="02020603050405020304" pitchFamily="18" charset="0"/>
                <a:cs typeface="Times New Roman" panose="02020603050405020304" pitchFamily="18" charset="0"/>
              </a:rPr>
              <a:t>Каждый из этих уровней коррекции имеет свою специфическую «мишень» воздействия.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415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err="1" smtClean="0">
                <a:latin typeface="Times New Roman" panose="02020603050405020304" pitchFamily="18" charset="0"/>
                <a:cs typeface="Times New Roman" panose="02020603050405020304" pitchFamily="18" charset="0"/>
              </a:rPr>
              <a:t>Психокоррекционные</a:t>
            </a:r>
            <a:r>
              <a:rPr lang="ru-RU" dirty="0" smtClean="0">
                <a:latin typeface="Times New Roman" panose="02020603050405020304" pitchFamily="18" charset="0"/>
                <a:cs typeface="Times New Roman" panose="02020603050405020304" pitchFamily="18" charset="0"/>
              </a:rPr>
              <a:t> методы первого уровня направлены на функциональную</a:t>
            </a:r>
          </a:p>
          <a:p>
            <a:pPr algn="just"/>
            <a:r>
              <a:rPr lang="ru-RU" dirty="0" smtClean="0">
                <a:latin typeface="Times New Roman" panose="02020603050405020304" pitchFamily="18" charset="0"/>
                <a:cs typeface="Times New Roman" panose="02020603050405020304" pitchFamily="18" charset="0"/>
              </a:rPr>
              <a:t>активацию подкорковых образований головного мозга. Методы второго уровня – задних</a:t>
            </a:r>
          </a:p>
          <a:p>
            <a:pPr algn="just"/>
            <a:r>
              <a:rPr lang="ru-RU" dirty="0" err="1" smtClean="0">
                <a:latin typeface="Times New Roman" panose="02020603050405020304" pitchFamily="18" charset="0"/>
                <a:cs typeface="Times New Roman" panose="02020603050405020304" pitchFamily="18" charset="0"/>
              </a:rPr>
              <a:t>премоторных</a:t>
            </a:r>
            <a:r>
              <a:rPr lang="ru-RU" dirty="0" smtClean="0">
                <a:latin typeface="Times New Roman" panose="02020603050405020304" pitchFamily="18" charset="0"/>
                <a:cs typeface="Times New Roman" panose="02020603050405020304" pitchFamily="18" charset="0"/>
              </a:rPr>
              <a:t> отделов правого и левого полушарий мозга и их взаимодействия, а методы</a:t>
            </a:r>
          </a:p>
          <a:p>
            <a:pPr algn="just"/>
            <a:r>
              <a:rPr lang="ru-RU" dirty="0" smtClean="0">
                <a:latin typeface="Times New Roman" panose="02020603050405020304" pitchFamily="18" charset="0"/>
                <a:cs typeface="Times New Roman" panose="02020603050405020304" pitchFamily="18" charset="0"/>
              </a:rPr>
              <a:t>третьего уровня направлены на формирование оптимального статуса префронтальных</a:t>
            </a:r>
          </a:p>
          <a:p>
            <a:pPr algn="just"/>
            <a:r>
              <a:rPr lang="ru-RU" dirty="0" smtClean="0">
                <a:latin typeface="Times New Roman" panose="02020603050405020304" pitchFamily="18" charset="0"/>
                <a:cs typeface="Times New Roman" panose="02020603050405020304" pitchFamily="18" charset="0"/>
              </a:rPr>
              <a:t>отделов мозга.</a:t>
            </a:r>
          </a:p>
          <a:p>
            <a:pPr algn="just"/>
            <a:r>
              <a:rPr lang="ru-RU" dirty="0" smtClean="0">
                <a:latin typeface="Times New Roman" panose="02020603050405020304" pitchFamily="18" charset="0"/>
                <a:cs typeface="Times New Roman" panose="02020603050405020304" pitchFamily="18" charset="0"/>
              </a:rPr>
              <a:t>Данное направление психологической коррекции является на наш взгляд весьма</a:t>
            </a:r>
          </a:p>
          <a:p>
            <a:pPr algn="just"/>
            <a:r>
              <a:rPr lang="ru-RU" dirty="0" smtClean="0">
                <a:latin typeface="Times New Roman" panose="02020603050405020304" pitchFamily="18" charset="0"/>
                <a:cs typeface="Times New Roman" panose="02020603050405020304" pitchFamily="18" charset="0"/>
              </a:rPr>
              <a:t>перспективным для детей с психическим недоразвитием. Однако следует отметить, что</a:t>
            </a:r>
          </a:p>
          <a:p>
            <a:pPr algn="just"/>
            <a:r>
              <a:rPr lang="ru-RU" dirty="0" smtClean="0">
                <a:latin typeface="Times New Roman" panose="02020603050405020304" pitchFamily="18" charset="0"/>
                <a:cs typeface="Times New Roman" panose="02020603050405020304" pitchFamily="18" charset="0"/>
              </a:rPr>
              <a:t>каждое из перечисленных выше направлений занимает определенное место в системе </a:t>
            </a:r>
            <a:r>
              <a:rPr lang="ru-RU" dirty="0" err="1" smtClean="0">
                <a:latin typeface="Times New Roman" panose="02020603050405020304" pitchFamily="18" charset="0"/>
                <a:cs typeface="Times New Roman" panose="02020603050405020304" pitchFamily="18" charset="0"/>
              </a:rPr>
              <a:t>психокоррекционной</a:t>
            </a:r>
            <a:r>
              <a:rPr lang="ru-RU" dirty="0" smtClean="0">
                <a:latin typeface="Times New Roman" panose="02020603050405020304" pitchFamily="18" charset="0"/>
                <a:cs typeface="Times New Roman" panose="02020603050405020304" pitchFamily="18" charset="0"/>
              </a:rPr>
              <a:t> работы с детьми с психическим недоразвитием.</a:t>
            </a:r>
          </a:p>
          <a:p>
            <a:pPr algn="just"/>
            <a:r>
              <a:rPr lang="ru-RU" dirty="0" smtClean="0">
                <a:latin typeface="Times New Roman" panose="02020603050405020304" pitchFamily="18" charset="0"/>
                <a:cs typeface="Times New Roman" panose="02020603050405020304" pitchFamily="18" charset="0"/>
              </a:rPr>
              <a:t>Важное значение для эффективности психологической коррекции детей с психическим недоразвитием имеет, с одной стороны, ориентация на сложные системно-структурные модели психического недоразвития, с другой стороны – онтогенетические модели.</a:t>
            </a:r>
          </a:p>
          <a:p>
            <a:pPr algn="just"/>
            <a:r>
              <a:rPr lang="ru-RU" dirty="0" smtClean="0">
                <a:latin typeface="Times New Roman" panose="02020603050405020304" pitchFamily="18" charset="0"/>
                <a:cs typeface="Times New Roman" panose="02020603050405020304" pitchFamily="18" charset="0"/>
              </a:rPr>
              <a:t>Учет системно-структурных моделей психического недоразвития у детей позволяет разработать дифференцированные методы </a:t>
            </a:r>
            <a:r>
              <a:rPr lang="ru-RU" dirty="0" err="1" smtClean="0">
                <a:latin typeface="Times New Roman" panose="02020603050405020304" pitchFamily="18" charset="0"/>
                <a:cs typeface="Times New Roman" panose="02020603050405020304" pitchFamily="18" charset="0"/>
              </a:rPr>
              <a:t>психокоррекционных</a:t>
            </a:r>
            <a:r>
              <a:rPr lang="ru-RU" dirty="0" smtClean="0">
                <a:latin typeface="Times New Roman" panose="02020603050405020304" pitchFamily="18" charset="0"/>
                <a:cs typeface="Times New Roman" panose="02020603050405020304" pitchFamily="18" charset="0"/>
              </a:rPr>
              <a:t> воздействий с ориентацией на степень тяжести и специфическую структуру дефекта. Это успешно достигается при функциональном и нейропсихологическом подходе к психологической коррекции.</a:t>
            </a:r>
          </a:p>
          <a:p>
            <a:pPr algn="just"/>
            <a:r>
              <a:rPr lang="ru-RU" dirty="0" smtClean="0">
                <a:latin typeface="Times New Roman" panose="02020603050405020304" pitchFamily="18" charset="0"/>
                <a:cs typeface="Times New Roman" panose="02020603050405020304" pitchFamily="18" charset="0"/>
              </a:rPr>
              <a:t>Как отмечалось выше, психическое недоразвитие – это тип </a:t>
            </a:r>
            <a:r>
              <a:rPr lang="ru-RU" dirty="0" err="1" smtClean="0">
                <a:latin typeface="Times New Roman" panose="02020603050405020304" pitchFamily="18" charset="0"/>
                <a:cs typeface="Times New Roman" panose="02020603050405020304" pitchFamily="18" charset="0"/>
              </a:rPr>
              <a:t>дизонтогенеза</a:t>
            </a:r>
            <a:r>
              <a:rPr lang="ru-RU" dirty="0" smtClean="0">
                <a:latin typeface="Times New Roman" panose="02020603050405020304" pitchFamily="18" charset="0"/>
                <a:cs typeface="Times New Roman" panose="02020603050405020304" pitchFamily="18" charset="0"/>
              </a:rPr>
              <a:t>, для</a:t>
            </a:r>
          </a:p>
          <a:p>
            <a:pPr algn="just"/>
            <a:r>
              <a:rPr lang="ru-RU" dirty="0" smtClean="0">
                <a:latin typeface="Times New Roman" panose="02020603050405020304" pitchFamily="18" charset="0"/>
                <a:cs typeface="Times New Roman" panose="02020603050405020304" pitchFamily="18" charset="0"/>
              </a:rPr>
              <a:t>которого характерно раннее время поражения мозговых систем и тотальное их недоразвитие. Первичный дефект при этой форме аномалии развития – интеллектуальный, и обязательным признаком является недоразвитие высших форм мыслительной деятельности: абстрактного мышления, образования понятий, низкий уровень обобщений.</a:t>
            </a:r>
          </a:p>
          <a:p>
            <a:pPr algn="just"/>
            <a:r>
              <a:rPr lang="ru-RU" dirty="0" smtClean="0">
                <a:latin typeface="Times New Roman" panose="02020603050405020304" pitchFamily="18" charset="0"/>
                <a:cs typeface="Times New Roman" panose="02020603050405020304" pitchFamily="18" charset="0"/>
              </a:rPr>
              <a:t>Многообразие и </a:t>
            </a:r>
            <a:r>
              <a:rPr lang="ru-RU" dirty="0" err="1" smtClean="0">
                <a:latin typeface="Times New Roman" panose="02020603050405020304" pitchFamily="18" charset="0"/>
                <a:cs typeface="Times New Roman" panose="02020603050405020304" pitchFamily="18" charset="0"/>
              </a:rPr>
              <a:t>полиморфность</a:t>
            </a:r>
            <a:r>
              <a:rPr lang="ru-RU" dirty="0" smtClean="0">
                <a:latin typeface="Times New Roman" panose="02020603050405020304" pitchFamily="18" charset="0"/>
                <a:cs typeface="Times New Roman" panose="02020603050405020304" pitchFamily="18" charset="0"/>
              </a:rPr>
              <a:t> видов психического недоразвития требует учета всех факторов, определяющих дефект. Например, у детей с умственной отсталостью вследствие экзогенных факторов в структуре психического дефекта, кроме интеллектуальных нарушений, могут наблюдаться выраженные нейродинамические и аффективные нарушения.</a:t>
            </a:r>
          </a:p>
        </p:txBody>
      </p:sp>
    </p:spTree>
    <p:extLst>
      <p:ext uri="{BB962C8B-B14F-4D97-AF65-F5344CB8AC3E}">
        <p14:creationId xmlns:p14="http://schemas.microsoft.com/office/powerpoint/2010/main" val="1098229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 детей с хромосомной патологией нередко наблюдается повышенная заторможенность, </a:t>
            </a:r>
            <a:r>
              <a:rPr lang="ru-RU" dirty="0" err="1" smtClean="0">
                <a:latin typeface="Times New Roman" panose="02020603050405020304" pitchFamily="18" charset="0"/>
                <a:cs typeface="Times New Roman" panose="02020603050405020304" pitchFamily="18" charset="0"/>
              </a:rPr>
              <a:t>инактивность</a:t>
            </a:r>
            <a:r>
              <a:rPr lang="ru-RU" dirty="0" smtClean="0">
                <a:latin typeface="Times New Roman" panose="02020603050405020304" pitchFamily="18" charset="0"/>
                <a:cs typeface="Times New Roman" panose="02020603050405020304" pitchFamily="18" charset="0"/>
              </a:rPr>
              <a:t> или, наоборот, бессмысленная активность, полевое поведение. Все это требует </a:t>
            </a:r>
            <a:r>
              <a:rPr lang="ru-RU" dirty="0" err="1" smtClean="0">
                <a:latin typeface="Times New Roman" panose="02020603050405020304" pitchFamily="18" charset="0"/>
                <a:cs typeface="Times New Roman" panose="02020603050405020304" pitchFamily="18" charset="0"/>
              </a:rPr>
              <a:t>синдромологического</a:t>
            </a:r>
            <a:r>
              <a:rPr lang="ru-RU" dirty="0" smtClean="0">
                <a:latin typeface="Times New Roman" panose="02020603050405020304" pitchFamily="18" charset="0"/>
                <a:cs typeface="Times New Roman" panose="02020603050405020304" pitchFamily="18" charset="0"/>
              </a:rPr>
              <a:t> подхода к психологической коррекции с выделением ведущих и определяющих мишеней (</a:t>
            </a:r>
            <a:r>
              <a:rPr lang="ru-RU" dirty="0" err="1" smtClean="0">
                <a:latin typeface="Times New Roman" panose="02020603050405020304" pitchFamily="18" charset="0"/>
                <a:cs typeface="Times New Roman" panose="02020603050405020304" pitchFamily="18" charset="0"/>
              </a:rPr>
              <a:t>симптомокомплексов</a:t>
            </a:r>
            <a:r>
              <a:rPr lang="ru-RU" dirty="0" smtClean="0">
                <a:latin typeface="Times New Roman" panose="02020603050405020304" pitchFamily="18" charset="0"/>
                <a:cs typeface="Times New Roman" panose="02020603050405020304" pitchFamily="18" charset="0"/>
              </a:rPr>
              <a:t>), лежащих в основе психического</a:t>
            </a:r>
          </a:p>
          <a:p>
            <a:pPr algn="just"/>
            <a:r>
              <a:rPr lang="ru-RU" dirty="0" smtClean="0">
                <a:latin typeface="Times New Roman" panose="02020603050405020304" pitchFamily="18" charset="0"/>
                <a:cs typeface="Times New Roman" panose="02020603050405020304" pitchFamily="18" charset="0"/>
              </a:rPr>
              <a:t>недоразвития.</a:t>
            </a:r>
          </a:p>
          <a:p>
            <a:pPr algn="just"/>
            <a:r>
              <a:rPr lang="ru-RU" dirty="0" smtClean="0">
                <a:latin typeface="Times New Roman" panose="02020603050405020304" pitchFamily="18" charset="0"/>
                <a:cs typeface="Times New Roman" panose="02020603050405020304" pitchFamily="18" charset="0"/>
              </a:rPr>
              <a:t>Кроме уровневых моделей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широко используются онтогенетические модели, которые предполагают два основных направления:</a:t>
            </a:r>
          </a:p>
          <a:p>
            <a:pPr algn="just"/>
            <a:r>
              <a:rPr lang="ru-RU" i="1" dirty="0" smtClean="0">
                <a:latin typeface="Times New Roman" panose="02020603050405020304" pitchFamily="18" charset="0"/>
                <a:cs typeface="Times New Roman" panose="02020603050405020304" pitchFamily="18" charset="0"/>
              </a:rPr>
              <a:t> возврат к ранним онтогенетическим этапам развития познавательных процессов и личности, и активация этих процессов в качестве ранее невостребованных резервов;</a:t>
            </a:r>
          </a:p>
          <a:p>
            <a:pPr algn="just"/>
            <a:r>
              <a:rPr lang="ru-RU" i="1" dirty="0" smtClean="0">
                <a:latin typeface="Times New Roman" panose="02020603050405020304" pitchFamily="18" charset="0"/>
                <a:cs typeface="Times New Roman" panose="02020603050405020304" pitchFamily="18" charset="0"/>
              </a:rPr>
              <a:t> ориентация на уровень ближайшего развития ребенка. Возрастной фактор также имеет важное значение в </a:t>
            </a:r>
            <a:r>
              <a:rPr lang="ru-RU" i="1" dirty="0" err="1" smtClean="0">
                <a:latin typeface="Times New Roman" panose="02020603050405020304" pitchFamily="18" charset="0"/>
                <a:cs typeface="Times New Roman" panose="02020603050405020304" pitchFamily="18" charset="0"/>
              </a:rPr>
              <a:t>психокоррекционной</a:t>
            </a:r>
            <a:r>
              <a:rPr lang="ru-RU" i="1" dirty="0" smtClean="0">
                <a:latin typeface="Times New Roman" panose="02020603050405020304" pitchFamily="18" charset="0"/>
                <a:cs typeface="Times New Roman" panose="02020603050405020304" pitchFamily="18" charset="0"/>
              </a:rPr>
              <a:t> работе с детьми с умственной отсталостью.</a:t>
            </a:r>
          </a:p>
          <a:p>
            <a:pPr algn="just"/>
            <a:r>
              <a:rPr lang="ru-RU" dirty="0" smtClean="0">
                <a:latin typeface="Times New Roman" panose="02020603050405020304" pitchFamily="18" charset="0"/>
                <a:cs typeface="Times New Roman" panose="02020603050405020304" pitchFamily="18" charset="0"/>
              </a:rPr>
              <a:t>Как уже отмечалось выше, у здоровых детей в раннем возрасте происходят интенсивные изменения в физическом и психическом развитии. Уже на втором году жизни наблюдается бурное развитие предметных действий, а на третьем – предметная деятельность становится у здоровых детей ведущей.</a:t>
            </a:r>
          </a:p>
          <a:p>
            <a:pPr algn="just"/>
            <a:r>
              <a:rPr lang="ru-RU" dirty="0" smtClean="0">
                <a:latin typeface="Times New Roman" panose="02020603050405020304" pitchFamily="18" charset="0"/>
                <a:cs typeface="Times New Roman" panose="02020603050405020304" pitchFamily="18" charset="0"/>
              </a:rPr>
              <a:t>В исследованиях отечественных психологов и педагогов было убедительно доказано, что предметная деятельность здорового ребенка на первом году жизни претерпевает ряд существенных изменений. Как отмечает Р. Я.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уже на четвертом месяце жизни здоровый ребенок начинает ощупывать, притягивать случайно задетый предмет.</a:t>
            </a:r>
          </a:p>
          <a:p>
            <a:pPr algn="just"/>
            <a:r>
              <a:rPr lang="ru-RU" dirty="0" smtClean="0">
                <a:latin typeface="Times New Roman" panose="02020603050405020304" pitchFamily="18" charset="0"/>
                <a:cs typeface="Times New Roman" panose="02020603050405020304" pitchFamily="18" charset="0"/>
              </a:rPr>
              <a:t>Появляются повторные похлопывания рукой по этому предмету. По существу, на этом первом этапе ребенок инициативно осуществляет действенную связь между собой и предметом путем непосредственного контакта. Через ощупывание начинает формироваться выделение предмета как объекта деятельности. В дальнейшем действия ребенка становятся результативными: он повторно притягивает или отбрасывает предмет, размахивает им, стаскивает один предмет с другого. В этих действиях ребенка появляется новое: предмет перемещается в пространстве, вовлекается в </a:t>
            </a:r>
            <a:r>
              <a:rPr lang="ru-RU" dirty="0" err="1" smtClean="0">
                <a:latin typeface="Times New Roman" panose="02020603050405020304" pitchFamily="18" charset="0"/>
                <a:cs typeface="Times New Roman" panose="02020603050405020304" pitchFamily="18" charset="0"/>
              </a:rPr>
              <a:t>пространственно</a:t>
            </a:r>
            <a:r>
              <a:rPr lang="ru-RU" dirty="0" smtClean="0">
                <a:latin typeface="Times New Roman" panose="02020603050405020304" pitchFamily="18" charset="0"/>
                <a:cs typeface="Times New Roman" panose="02020603050405020304" pitchFamily="18" charset="0"/>
              </a:rPr>
              <a:t> меняющиеся отношения. Притягивание случайно задетого предмета подкрепляется его непосредственным схватыванием.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1412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Этот контакт с предметом, достигнутый в результате собственного усилия, позволяет ребенку перейти к привычной деятельности рассматривания предмета, обследования его путем ощупывания рукой, прикосновения губ, языка и т. п. Таким образом, происходит выделение ребенком предмета как объекта деятельности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Р. Я., 1945).</a:t>
            </a:r>
          </a:p>
          <a:p>
            <a:pPr algn="just"/>
            <a:r>
              <a:rPr lang="ru-RU" dirty="0" smtClean="0">
                <a:latin typeface="Times New Roman" panose="02020603050405020304" pitchFamily="18" charset="0"/>
                <a:cs typeface="Times New Roman" panose="02020603050405020304" pitchFamily="18" charset="0"/>
              </a:rPr>
              <a:t>В конце первого года жизни ребенок может действовать уже не одним предметом, а несколькими, перемещая их по отношению друг к другу. Это уже является активным изменением пространственных отношений между предметами и существенной предпосылкой для возникновения нового этапа – целевого использования предметов путем воздействия одним предметом на другой. Уже на шестом месяце ребенок может активно  вызывать звуки с помощью предмета, ударяя им по другому предмету. На десятом месяце ребенок ударом одного предмета по другому может вызвать вращение последнего. На десятом месяце он уже может перемещать одним предметом другие в ограниченном пространстве. Например, палкой помешивать шарики в чашке. Очень важным обстоятельством, как подчеркивает Р. Я. Абрамович-</a:t>
            </a:r>
            <a:r>
              <a:rPr lang="ru-RU" dirty="0" err="1" smtClean="0">
                <a:latin typeface="Times New Roman" panose="02020603050405020304" pitchFamily="18" charset="0"/>
                <a:cs typeface="Times New Roman" panose="02020603050405020304" pitchFamily="18" charset="0"/>
              </a:rPr>
              <a:t>Лехтман</a:t>
            </a:r>
            <a:r>
              <a:rPr lang="ru-RU" dirty="0" smtClean="0">
                <a:latin typeface="Times New Roman" panose="02020603050405020304" pitchFamily="18" charset="0"/>
                <a:cs typeface="Times New Roman" panose="02020603050405020304" pitchFamily="18" charset="0"/>
              </a:rPr>
              <a:t>, является вызывание путем такого взаимодействия «скрытых свойств предметов». Например, удар палкой по колесу, насаженному на стержень, вызывает вращение колеса. Именно вызывание скрытого свойства предметов имеет огромное познавательное значение для ребенка. Итак, уже в конце первого года жизни здоровый ребенок может совершать результативные действия, воздействуя на предмет не только непосредственно рукой, но и опосредованно с помощью другого предмета.</a:t>
            </a:r>
          </a:p>
          <a:p>
            <a:pPr algn="just"/>
            <a:r>
              <a:rPr lang="ru-RU" dirty="0" smtClean="0">
                <a:latin typeface="Times New Roman" panose="02020603050405020304" pitchFamily="18" charset="0"/>
                <a:cs typeface="Times New Roman" panose="02020603050405020304" pitchFamily="18" charset="0"/>
              </a:rPr>
              <a:t>В процессе становления предметной деятельности у ребенка развивается ориентировочная реакция на новый предмет, он начинает выделять предметы, усваивает способы действия с ними. У него формируется ориентировка на свойства и качества предметов. Именно этот процесс формирования поисковых действий и оказывает решающее влияние на ход психического развития здорового ребенка.</a:t>
            </a:r>
          </a:p>
          <a:p>
            <a:pPr algn="just"/>
            <a:r>
              <a:rPr lang="ru-RU" dirty="0" smtClean="0">
                <a:latin typeface="Times New Roman" panose="02020603050405020304" pitchFamily="18" charset="0"/>
                <a:cs typeface="Times New Roman" panose="02020603050405020304" pitchFamily="18" charset="0"/>
              </a:rPr>
              <a:t>Кроме того, идет активное развитие речи: вначале появляются отдельные слова, а на втором году жизни – фразы. Пробуждается интерес к продуктивным видам деятельности: рисованию, конструированию.</a:t>
            </a:r>
          </a:p>
          <a:p>
            <a:pPr algn="just"/>
            <a:r>
              <a:rPr lang="ru-RU" dirty="0" smtClean="0">
                <a:latin typeface="Times New Roman" panose="02020603050405020304" pitchFamily="18" charset="0"/>
                <a:cs typeface="Times New Roman" panose="02020603050405020304" pitchFamily="18" charset="0"/>
              </a:rPr>
              <a:t>У детей с психическим недоразвитием в этот возрастной период развитие моторики</a:t>
            </a:r>
          </a:p>
          <a:p>
            <a:pPr algn="just"/>
            <a:r>
              <a:rPr lang="ru-RU" dirty="0" smtClean="0">
                <a:latin typeface="Times New Roman" panose="02020603050405020304" pitchFamily="18" charset="0"/>
                <a:cs typeface="Times New Roman" panose="02020603050405020304" pitchFamily="18" charset="0"/>
              </a:rPr>
              <a:t>значительно запаздывает. Походка их долго остается неустойчивой, плохо координированной, отмечаются лишние движения. Как правило, у них долго не выделяется ведущая рука, нет согласованности в действиях обеих рук.</a:t>
            </a:r>
          </a:p>
        </p:txBody>
      </p:sp>
    </p:spTree>
    <p:extLst>
      <p:ext uri="{BB962C8B-B14F-4D97-AF65-F5344CB8AC3E}">
        <p14:creationId xmlns:p14="http://schemas.microsoft.com/office/powerpoint/2010/main" val="2002675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Предметными действиями дети с психическим недоразвитием своевременно не овладевают, в этом возрасте у них появляются лишь манипуляции, т. е. хаотичные, нецеленаправленные двигательные реакции. Чаще всего эти манипуляции не соответствуют назначению предмета, с которыми ребенок совершает действия. Дети с умственной отсталостью не умеют подражать действиям взрослого, т. е. они самостоятельно не овладевают основным способом усвоения общественного опыта. Все это в значительной степени оказывает негативное влияние на формирование восприятия и таких его свойств как константность, предметность, обобщенность и определяет основные задачи психологической</a:t>
            </a:r>
          </a:p>
          <a:p>
            <a:pPr algn="just"/>
            <a:r>
              <a:rPr lang="ru-RU" dirty="0" smtClean="0">
                <a:latin typeface="Times New Roman" panose="02020603050405020304" pitchFamily="18" charset="0"/>
                <a:cs typeface="Times New Roman" panose="02020603050405020304" pitchFamily="18" charset="0"/>
              </a:rPr>
              <a:t>коррекции. Среди этих задач выделяются следующие:</a:t>
            </a:r>
          </a:p>
          <a:p>
            <a:pPr algn="just"/>
            <a:r>
              <a:rPr lang="ru-RU" i="1" dirty="0" smtClean="0">
                <a:latin typeface="Times New Roman" panose="02020603050405020304" pitchFamily="18" charset="0"/>
                <a:cs typeface="Times New Roman" panose="02020603050405020304" pitchFamily="18" charset="0"/>
              </a:rPr>
              <a:t> обучение детей с психическим недоразвитием усвоению сенсорных эталонов с помощью развития у них предметно-практических действий;</a:t>
            </a:r>
          </a:p>
          <a:p>
            <a:pPr algn="just"/>
            <a:r>
              <a:rPr lang="ru-RU" i="1" dirty="0" smtClean="0">
                <a:latin typeface="Times New Roman" panose="02020603050405020304" pitchFamily="18" charset="0"/>
                <a:cs typeface="Times New Roman" panose="02020603050405020304" pitchFamily="18" charset="0"/>
              </a:rPr>
              <a:t> развитие целостности, константности, предметности и обобщенности восприятия.</a:t>
            </a:r>
          </a:p>
          <a:p>
            <a:pPr algn="ct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ОРГАНИЗАЦИЯ ПСИХОКОРРЕКЦИОННОГО ПРОЦЕССА</a:t>
            </a:r>
          </a:p>
          <a:p>
            <a:pPr algn="just"/>
            <a:r>
              <a:rPr lang="ru-RU" dirty="0" smtClean="0">
                <a:latin typeface="Times New Roman" panose="02020603050405020304" pitchFamily="18" charset="0"/>
                <a:cs typeface="Times New Roman" panose="02020603050405020304" pitchFamily="18" charset="0"/>
              </a:rPr>
              <a:t>В процессе планирования занятий необходимо соблюдать следующие принципы:</a:t>
            </a:r>
          </a:p>
          <a:p>
            <a:pPr algn="just"/>
            <a:r>
              <a:rPr lang="ru-RU" i="1" dirty="0" smtClean="0">
                <a:latin typeface="Times New Roman" panose="02020603050405020304" pitchFamily="18" charset="0"/>
                <a:cs typeface="Times New Roman" panose="02020603050405020304" pitchFamily="18" charset="0"/>
              </a:rPr>
              <a:t> принцип последовательности, предусматривающий постепенное усложнение занятий;</a:t>
            </a:r>
          </a:p>
          <a:p>
            <a:pPr algn="just"/>
            <a:r>
              <a:rPr lang="ru-RU" i="1" dirty="0" smtClean="0">
                <a:latin typeface="Times New Roman" panose="02020603050405020304" pitchFamily="18" charset="0"/>
                <a:cs typeface="Times New Roman" panose="02020603050405020304" pitchFamily="18" charset="0"/>
              </a:rPr>
              <a:t> принцип доступности заданий;</a:t>
            </a:r>
          </a:p>
          <a:p>
            <a:pPr algn="just"/>
            <a:r>
              <a:rPr lang="ru-RU" i="1" dirty="0" smtClean="0">
                <a:latin typeface="Times New Roman" panose="02020603050405020304" pitchFamily="18" charset="0"/>
                <a:cs typeface="Times New Roman" panose="02020603050405020304" pitchFamily="18" charset="0"/>
              </a:rPr>
              <a:t> принцип систематичности занятий, предусматривающий определенную частоту занятий; желательно не менее двух раз в неделю;</a:t>
            </a:r>
          </a:p>
          <a:p>
            <a:pPr algn="just"/>
            <a:r>
              <a:rPr lang="ru-RU" i="1" dirty="0" smtClean="0">
                <a:latin typeface="Times New Roman" panose="02020603050405020304" pitchFamily="18" charset="0"/>
                <a:cs typeface="Times New Roman" panose="02020603050405020304" pitchFamily="18" charset="0"/>
              </a:rPr>
              <a:t> принцип закрепления усвоенного с привлечением родителей, педагогов-дефектологов, логопедов.</a:t>
            </a:r>
          </a:p>
          <a:p>
            <a:pPr algn="just"/>
            <a:r>
              <a:rPr lang="ru-RU" dirty="0" smtClean="0">
                <a:latin typeface="Times New Roman" panose="02020603050405020304" pitchFamily="18" charset="0"/>
                <a:cs typeface="Times New Roman" panose="02020603050405020304" pitchFamily="18" charset="0"/>
              </a:rPr>
              <a:t>В процессе обучения детей с психическим недоразвитием предметно-практическим манипуляциям психолог формирует у них поисковые способы ориентировки в задании, обучает ребенка усвоению формы, цвета и величины предметов. В ходе занятий ребенку необходимо показать такие действия, при которых он мог бы понять, что от умения определить форму зависит результат его деятельности.</a:t>
            </a:r>
          </a:p>
          <a:p>
            <a:pPr algn="just"/>
            <a:r>
              <a:rPr lang="ru-RU" dirty="0" smtClean="0">
                <a:latin typeface="Times New Roman" panose="02020603050405020304" pitchFamily="18" charset="0"/>
                <a:cs typeface="Times New Roman" panose="02020603050405020304" pitchFamily="18" charset="0"/>
              </a:rPr>
              <a:t>Приводим конкретную схему занятий с описанием психотехник:</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770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1. Предметно-практические манипуляции с объемными формами.</a:t>
            </a:r>
          </a:p>
          <a:p>
            <a:pPr algn="just"/>
            <a:r>
              <a:rPr lang="ru-RU" dirty="0" smtClean="0">
                <a:latin typeface="Times New Roman" panose="02020603050405020304" pitchFamily="18" charset="0"/>
                <a:cs typeface="Times New Roman" panose="02020603050405020304" pitchFamily="18" charset="0"/>
              </a:rPr>
              <a:t>Цель занятий: научить ребенка соотносить плоские и объемные формы в практическом действии с предметами, пользоваться методом проб и ошибок, отбрасывая ошибочные варианты и фиксируя правильные.</a:t>
            </a:r>
          </a:p>
          <a:p>
            <a:pPr algn="just"/>
            <a:r>
              <a:rPr lang="ru-RU" dirty="0" smtClean="0">
                <a:latin typeface="Times New Roman" panose="02020603050405020304" pitchFamily="18" charset="0"/>
                <a:cs typeface="Times New Roman" panose="02020603050405020304" pitchFamily="18" charset="0"/>
              </a:rPr>
              <a:t>Психотехнические игры: «Закрой коробки», «Чей домик», «Найди окошко», «Почтовый ящик». Ребенку предлагаются эталонные геометрические фигуры, которые он должен соотнести с местом.</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коробки с крышками разной формы,</a:t>
            </a:r>
          </a:p>
          <a:p>
            <a:pPr algn="just"/>
            <a:r>
              <a:rPr lang="ru-RU" dirty="0" smtClean="0">
                <a:latin typeface="Times New Roman" panose="02020603050405020304" pitchFamily="18" charset="0"/>
                <a:cs typeface="Times New Roman" panose="02020603050405020304" pitchFamily="18" charset="0"/>
              </a:rPr>
              <a:t>– объемные геометрические формы по объему подходящие к прорези,</a:t>
            </a:r>
          </a:p>
          <a:p>
            <a:pPr algn="just"/>
            <a:r>
              <a:rPr lang="ru-RU" dirty="0" smtClean="0">
                <a:latin typeface="Times New Roman" panose="02020603050405020304" pitchFamily="18" charset="0"/>
                <a:cs typeface="Times New Roman" panose="02020603050405020304" pitchFamily="18" charset="0"/>
              </a:rPr>
              <a:t>– доски с прорезями, изображающими геометрические фигуры и предметы из геометрических форм.</a:t>
            </a:r>
          </a:p>
          <a:p>
            <a:pPr algn="just"/>
            <a:r>
              <a:rPr lang="ru-RU" dirty="0" smtClean="0">
                <a:latin typeface="Times New Roman" panose="02020603050405020304" pitchFamily="18" charset="0"/>
                <a:cs typeface="Times New Roman" panose="02020603050405020304" pitchFamily="18" charset="0"/>
              </a:rPr>
              <a:t>2. Зрительное восприятие формы без предметно-практических манипуляций.</a:t>
            </a:r>
          </a:p>
          <a:p>
            <a:pPr algn="just"/>
            <a:r>
              <a:rPr lang="ru-RU" dirty="0" smtClean="0">
                <a:latin typeface="Times New Roman" panose="02020603050405020304" pitchFamily="18" charset="0"/>
                <a:cs typeface="Times New Roman" panose="02020603050405020304" pitchFamily="18" charset="0"/>
              </a:rPr>
              <a:t>Цель занятий: обучение ребенка зрительному сопоставлению формы без предметно-практической ориентировки (вычленение контура предмета, соотнесение объемных и плоских форм, узнавание предметов в рисунках, их словесное обозначение).</a:t>
            </a:r>
          </a:p>
          <a:p>
            <a:pPr algn="just"/>
            <a:r>
              <a:rPr lang="ru-RU" dirty="0" smtClean="0">
                <a:latin typeface="Times New Roman" panose="02020603050405020304" pitchFamily="18" charset="0"/>
                <a:cs typeface="Times New Roman" panose="02020603050405020304" pitchFamily="18" charset="0"/>
              </a:rPr>
              <a:t>Психотехнические игры: «Найди свою пару», «Лото», «Угадай что нарисовано», «Магазин».</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 с изображением геометрических форм;</a:t>
            </a:r>
          </a:p>
          <a:p>
            <a:pPr algn="just"/>
            <a:r>
              <a:rPr lang="ru-RU" dirty="0" smtClean="0">
                <a:latin typeface="Times New Roman" panose="02020603050405020304" pitchFamily="18" charset="0"/>
                <a:cs typeface="Times New Roman" panose="02020603050405020304" pitchFamily="18" charset="0"/>
              </a:rPr>
              <a:t>– парные плоскостные или пластмассовые формы;</a:t>
            </a:r>
          </a:p>
          <a:p>
            <a:pPr algn="just"/>
            <a:r>
              <a:rPr lang="ru-RU" dirty="0" smtClean="0">
                <a:latin typeface="Times New Roman" panose="02020603050405020304" pitchFamily="18" charset="0"/>
                <a:cs typeface="Times New Roman" panose="02020603050405020304" pitchFamily="18" charset="0"/>
              </a:rPr>
              <a:t>– предметы и игрушки разной формы;</a:t>
            </a:r>
          </a:p>
          <a:p>
            <a:pPr algn="just"/>
            <a:r>
              <a:rPr lang="ru-RU" dirty="0" smtClean="0">
                <a:latin typeface="Times New Roman" panose="02020603050405020304" pitchFamily="18" charset="0"/>
                <a:cs typeface="Times New Roman" panose="02020603050405020304" pitchFamily="18" charset="0"/>
              </a:rPr>
              <a:t>3. Запоминание форм.</a:t>
            </a:r>
          </a:p>
          <a:p>
            <a:pPr algn="just"/>
            <a:r>
              <a:rPr lang="ru-RU" dirty="0" smtClean="0">
                <a:latin typeface="Times New Roman" panose="02020603050405020304" pitchFamily="18" charset="0"/>
                <a:cs typeface="Times New Roman" panose="02020603050405020304" pitchFamily="18" charset="0"/>
              </a:rPr>
              <a:t>Цель занятий: научить детей запоминать воспринятые формы; мысленно по представлению сопоставлять объемную форму с плоскостной. Закреплять названия: «круглый», «квадратный», «овальный», «треугольный». Психотехнические игры: «Узнай и запомни», «Найди похожую», «Угадай чего не стало».</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 с геометрическими формами разной величины и цвета, – объемные игрушки разной формы (например, шар, неваляшки, телевизор и пр.), – плоскостные формы образцы (круг, овал, квадрат, прямоугольник, треугольник).</a:t>
            </a:r>
          </a:p>
        </p:txBody>
      </p:sp>
    </p:spTree>
    <p:extLst>
      <p:ext uri="{BB962C8B-B14F-4D97-AF65-F5344CB8AC3E}">
        <p14:creationId xmlns:p14="http://schemas.microsoft.com/office/powerpoint/2010/main" val="3078225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Обучение восприятию величины предметов так же, как и формы проводится в контексте предметно-практических манипуляций. В процессе действий с игрушками умственно отсталый ребенок начинает выделять величину зрительно. На основе длительного применения проб и </a:t>
            </a:r>
            <a:r>
              <a:rPr lang="ru-RU" dirty="0" err="1" smtClean="0">
                <a:latin typeface="Times New Roman" panose="02020603050405020304" pitchFamily="18" charset="0"/>
                <a:cs typeface="Times New Roman" panose="02020603050405020304" pitchFamily="18" charset="0"/>
              </a:rPr>
              <a:t>примеривания</a:t>
            </a:r>
            <a:r>
              <a:rPr lang="ru-RU" dirty="0" smtClean="0">
                <a:latin typeface="Times New Roman" panose="02020603050405020304" pitchFamily="18" charset="0"/>
                <a:cs typeface="Times New Roman" panose="02020603050405020304" pitchFamily="18" charset="0"/>
              </a:rPr>
              <a:t> у ребенка может возникнуть полноценное зрительное восприятие величины, умение вычленять ее, соотносить предметы по величине. Занятия состоят из трех этапов:</a:t>
            </a:r>
          </a:p>
          <a:p>
            <a:pPr algn="just"/>
            <a:r>
              <a:rPr lang="ru-RU" dirty="0" smtClean="0">
                <a:latin typeface="Times New Roman" panose="02020603050405020304" pitchFamily="18" charset="0"/>
                <a:cs typeface="Times New Roman" panose="02020603050405020304" pitchFamily="18" charset="0"/>
              </a:rPr>
              <a:t>1. Практическое выделение величины.</a:t>
            </a:r>
          </a:p>
          <a:p>
            <a:pPr algn="just"/>
            <a:r>
              <a:rPr lang="ru-RU" dirty="0" smtClean="0">
                <a:latin typeface="Times New Roman" panose="02020603050405020304" pitchFamily="18" charset="0"/>
                <a:cs typeface="Times New Roman" panose="02020603050405020304" pitchFamily="18" charset="0"/>
              </a:rPr>
              <a:t>Цель занятий: научить детей ориентироваться на величину предметов, соотносить действия рук с величиной предметов, соотносить по величине плоские и объемные фигуры, обучать детей составлению </a:t>
            </a:r>
            <a:r>
              <a:rPr lang="ru-RU" dirty="0" err="1" smtClean="0">
                <a:latin typeface="Times New Roman" panose="02020603050405020304" pitchFamily="18" charset="0"/>
                <a:cs typeface="Times New Roman" panose="02020603050405020304" pitchFamily="18" charset="0"/>
              </a:rPr>
              <a:t>сериационного</a:t>
            </a:r>
            <a:r>
              <a:rPr lang="ru-RU" dirty="0" smtClean="0">
                <a:latin typeface="Times New Roman" panose="02020603050405020304" pitchFamily="18" charset="0"/>
                <a:cs typeface="Times New Roman" panose="02020603050405020304" pitchFamily="18" charset="0"/>
              </a:rPr>
              <a:t> ряда.</a:t>
            </a:r>
          </a:p>
          <a:p>
            <a:pPr algn="just"/>
            <a:r>
              <a:rPr lang="ru-RU" dirty="0" smtClean="0">
                <a:latin typeface="Times New Roman" panose="02020603050405020304" pitchFamily="18" charset="0"/>
                <a:cs typeface="Times New Roman" panose="02020603050405020304" pitchFamily="18" charset="0"/>
              </a:rPr>
              <a:t>Психотехнические игры: «Составление двух- и трехместных матрешек», «Найди место для предмета», «Построй башню», «Найди кровать для куклы» и пр.</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матрешки (двух-, трех- и четырехместные),</a:t>
            </a:r>
          </a:p>
          <a:p>
            <a:pPr algn="just"/>
            <a:r>
              <a:rPr lang="ru-RU" dirty="0" smtClean="0">
                <a:latin typeface="Times New Roman" panose="02020603050405020304" pitchFamily="18" charset="0"/>
                <a:cs typeface="Times New Roman" panose="02020603050405020304" pitchFamily="18" charset="0"/>
              </a:rPr>
              <a:t>– бруски разной величины,</a:t>
            </a:r>
          </a:p>
          <a:p>
            <a:pPr algn="just"/>
            <a:r>
              <a:rPr lang="ru-RU" dirty="0" smtClean="0">
                <a:latin typeface="Times New Roman" panose="02020603050405020304" pitchFamily="18" charset="0"/>
                <a:cs typeface="Times New Roman" panose="02020603050405020304" pitchFamily="18" charset="0"/>
              </a:rPr>
              <a:t>– куклы и машинки разной величины,</a:t>
            </a:r>
          </a:p>
          <a:p>
            <a:pPr algn="just"/>
            <a:r>
              <a:rPr lang="ru-RU" dirty="0" smtClean="0">
                <a:latin typeface="Times New Roman" panose="02020603050405020304" pitchFamily="18" charset="0"/>
                <a:cs typeface="Times New Roman" panose="02020603050405020304" pitchFamily="18" charset="0"/>
              </a:rPr>
              <a:t>– игрушечная мебель разной величины.</a:t>
            </a:r>
          </a:p>
          <a:p>
            <a:pPr algn="just"/>
            <a:r>
              <a:rPr lang="ru-RU" dirty="0" smtClean="0">
                <a:latin typeface="Times New Roman" panose="02020603050405020304" pitchFamily="18" charset="0"/>
                <a:cs typeface="Times New Roman" panose="02020603050405020304" pitchFamily="18" charset="0"/>
              </a:rPr>
              <a:t>2. Зрительное восприятие величины.</a:t>
            </a:r>
          </a:p>
          <a:p>
            <a:pPr algn="just"/>
            <a:r>
              <a:rPr lang="ru-RU" dirty="0" smtClean="0">
                <a:latin typeface="Times New Roman" panose="02020603050405020304" pitchFamily="18" charset="0"/>
                <a:cs typeface="Times New Roman" panose="02020603050405020304" pitchFamily="18" charset="0"/>
              </a:rPr>
              <a:t>Цель занятий: научить различать зрительно предметы различной величины, соотносить зрительный образ со словом.</a:t>
            </a:r>
          </a:p>
          <a:p>
            <a:pPr algn="just"/>
            <a:r>
              <a:rPr lang="ru-RU" dirty="0" smtClean="0">
                <a:latin typeface="Times New Roman" panose="02020603050405020304" pitchFamily="18" charset="0"/>
                <a:cs typeface="Times New Roman" panose="02020603050405020304" pitchFamily="18" charset="0"/>
              </a:rPr>
              <a:t>Психотехнические игры: «Лото» (определение предметов по величине), «Закончи узор» (с учетом величины детали), «Построй башни» (с учетом разной высоты) и пр.</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 с изображением предметов разной величины,</a:t>
            </a:r>
          </a:p>
          <a:p>
            <a:pPr algn="just"/>
            <a:r>
              <a:rPr lang="ru-RU" dirty="0" smtClean="0">
                <a:latin typeface="Times New Roman" panose="02020603050405020304" pitchFamily="18" charset="0"/>
                <a:cs typeface="Times New Roman" panose="02020603050405020304" pitchFamily="18" charset="0"/>
              </a:rPr>
              <a:t>– большие и маленькие круги, квадраты и контурные узоры,</a:t>
            </a:r>
          </a:p>
          <a:p>
            <a:pPr algn="just"/>
            <a:r>
              <a:rPr lang="ru-RU" dirty="0" smtClean="0">
                <a:latin typeface="Times New Roman" panose="02020603050405020304" pitchFamily="18" charset="0"/>
                <a:cs typeface="Times New Roman" panose="02020603050405020304" pitchFamily="18" charset="0"/>
              </a:rPr>
              <a:t>– фломастеры,</a:t>
            </a:r>
          </a:p>
          <a:p>
            <a:pPr algn="just"/>
            <a:r>
              <a:rPr lang="ru-RU" dirty="0" smtClean="0">
                <a:latin typeface="Times New Roman" panose="02020603050405020304" pitchFamily="18" charset="0"/>
                <a:cs typeface="Times New Roman" panose="02020603050405020304" pitchFamily="18" charset="0"/>
              </a:rPr>
              <a:t>– трафареты с изображением предметов и животных разной величины.</a:t>
            </a:r>
          </a:p>
        </p:txBody>
      </p:sp>
    </p:spTree>
    <p:extLst>
      <p:ext uri="{BB962C8B-B14F-4D97-AF65-F5344CB8AC3E}">
        <p14:creationId xmlns:p14="http://schemas.microsoft.com/office/powerpoint/2010/main" val="1880606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3. Запоминание предметов с учетом их величины.</a:t>
            </a:r>
          </a:p>
          <a:p>
            <a:pPr algn="just"/>
            <a:r>
              <a:rPr lang="ru-RU" dirty="0" smtClean="0">
                <a:latin typeface="Times New Roman" panose="02020603050405020304" pitchFamily="18" charset="0"/>
                <a:cs typeface="Times New Roman" panose="02020603050405020304" pitchFamily="18" charset="0"/>
              </a:rPr>
              <a:t>Цель занятий: научить детей удерживать в представлении и мысленно соотносить между собой величины разных предметов, осуществлять выбор по представлению и словесному обозначению величины предметов.</a:t>
            </a:r>
          </a:p>
          <a:p>
            <a:pPr algn="just"/>
            <a:r>
              <a:rPr lang="ru-RU" dirty="0" smtClean="0">
                <a:latin typeface="Times New Roman" panose="02020603050405020304" pitchFamily="18" charset="0"/>
                <a:cs typeface="Times New Roman" panose="02020603050405020304" pitchFamily="18" charset="0"/>
              </a:rPr>
              <a:t>Психотехнические игры: «Запомни и найди», «Найди, где спрятано», «Угадай, какое платье нужно кукле» и пр.</a:t>
            </a:r>
          </a:p>
          <a:p>
            <a:pPr algn="just"/>
            <a:r>
              <a:rPr lang="ru-RU" dirty="0" smtClean="0">
                <a:latin typeface="Times New Roman" panose="02020603050405020304" pitchFamily="18" charset="0"/>
                <a:cs typeface="Times New Roman" panose="02020603050405020304" pitchFamily="18" charset="0"/>
              </a:rPr>
              <a:t>Оборудование:</a:t>
            </a:r>
          </a:p>
          <a:p>
            <a:pPr algn="just"/>
            <a:r>
              <a:rPr lang="ru-RU" dirty="0" smtClean="0">
                <a:latin typeface="Times New Roman" panose="02020603050405020304" pitchFamily="18" charset="0"/>
                <a:cs typeface="Times New Roman" panose="02020603050405020304" pitchFamily="18" charset="0"/>
              </a:rPr>
              <a:t>– карточки-лото с изображением предметов разной величины,</a:t>
            </a:r>
          </a:p>
          <a:p>
            <a:pPr algn="just"/>
            <a:r>
              <a:rPr lang="ru-RU" dirty="0" smtClean="0">
                <a:latin typeface="Times New Roman" panose="02020603050405020304" pitchFamily="18" charset="0"/>
                <a:cs typeface="Times New Roman" panose="02020603050405020304" pitchFamily="18" charset="0"/>
              </a:rPr>
              <a:t>– предметы разной величины,</a:t>
            </a:r>
          </a:p>
          <a:p>
            <a:pPr algn="just"/>
            <a:r>
              <a:rPr lang="ru-RU" dirty="0" smtClean="0">
                <a:latin typeface="Times New Roman" panose="02020603050405020304" pitchFamily="18" charset="0"/>
                <a:cs typeface="Times New Roman" panose="02020603050405020304" pitchFamily="18" charset="0"/>
              </a:rPr>
              <a:t>– картонные геометрические фигуры трех величин.</a:t>
            </a:r>
          </a:p>
          <a:p>
            <a:pPr algn="just"/>
            <a:r>
              <a:rPr lang="ru-RU" dirty="0" smtClean="0">
                <a:latin typeface="Times New Roman" panose="02020603050405020304" pitchFamily="18" charset="0"/>
                <a:cs typeface="Times New Roman" panose="02020603050405020304" pitchFamily="18" charset="0"/>
              </a:rPr>
              <a:t>Важное значение в процессе </a:t>
            </a:r>
            <a:r>
              <a:rPr lang="ru-RU" dirty="0" err="1" smtClean="0">
                <a:latin typeface="Times New Roman" panose="02020603050405020304" pitchFamily="18" charset="0"/>
                <a:cs typeface="Times New Roman" panose="02020603050405020304" pitchFamily="18" charset="0"/>
              </a:rPr>
              <a:t>психокоррекции</a:t>
            </a:r>
            <a:r>
              <a:rPr lang="ru-RU" dirty="0" smtClean="0">
                <a:latin typeface="Times New Roman" panose="02020603050405020304" pitchFamily="18" charset="0"/>
                <a:cs typeface="Times New Roman" panose="02020603050405020304" pitchFamily="18" charset="0"/>
              </a:rPr>
              <a:t> детей с психическим недоразвитием имеет формирование у них константного и целостного восприятия предметов. Детям предстоит осознать, что внешний вид предмета может меняться в зависимости от того, с какой стороны на него смотрят – спереди, сзади, сбоку, снизу или сверху, но все равно это будет один и тот же предмет. Ребенок должен понять, что целый предмет состоит из отдельных частей, каждая из которых не только имеет свою функцию, но и свою форму, величину, свое определенное место, в целом, пространственное расположение.</a:t>
            </a:r>
          </a:p>
          <a:p>
            <a:pPr algn="just"/>
            <a:r>
              <a:rPr lang="ru-RU" dirty="0" smtClean="0">
                <a:latin typeface="Times New Roman" panose="02020603050405020304" pitchFamily="18" charset="0"/>
                <a:cs typeface="Times New Roman" panose="02020603050405020304" pitchFamily="18" charset="0"/>
              </a:rPr>
              <a:t>Формирование целостного восприятия успешно осуществляется в процессе обучения детей продуктивным видам деятельности: конструирования, рисования, лепки, аппликации.</a:t>
            </a:r>
          </a:p>
          <a:p>
            <a:pPr algn="just"/>
            <a:r>
              <a:rPr lang="ru-RU" dirty="0" smtClean="0">
                <a:latin typeface="Times New Roman" panose="02020603050405020304" pitchFamily="18" charset="0"/>
                <a:cs typeface="Times New Roman" panose="02020603050405020304" pitchFamily="18" charset="0"/>
              </a:rPr>
              <a:t>Огромный коррекционный потенциал принадлежит конструктивной деятельности, которая активно формируется у здоровых детей еще в младшем дошкольном возрасте. В процессе конструктивной деятельности ребенок, с одной стороны, знакомится с пространственными свойствами предметов (форма, величина и пр.), с другой стороны –процесс конструирования оказывает существенное влияние на формирование способов восприятия: вычленение целого из отдельных частей, мысленное расчленение сложной формы и установление пространственных взаимоотношений предметов. Эффективность конструктивных занятий в формировании сенсорных функций у детей с психическим недоразвитием описана в работах многих отечественных педагогов и психологов (</a:t>
            </a:r>
            <a:r>
              <a:rPr lang="ru-RU" dirty="0" err="1" smtClean="0">
                <a:latin typeface="Times New Roman" panose="02020603050405020304" pitchFamily="18" charset="0"/>
                <a:cs typeface="Times New Roman" panose="02020603050405020304" pitchFamily="18" charset="0"/>
              </a:rPr>
              <a:t>Мамайчук</a:t>
            </a:r>
            <a:r>
              <a:rPr lang="ru-RU" dirty="0" smtClean="0">
                <a:latin typeface="Times New Roman" panose="02020603050405020304" pitchFamily="18" charset="0"/>
                <a:cs typeface="Times New Roman" panose="02020603050405020304" pitchFamily="18" charset="0"/>
              </a:rPr>
              <a:t>, 1976; Катаева, </a:t>
            </a:r>
            <a:r>
              <a:rPr lang="ru-RU" dirty="0" err="1" smtClean="0">
                <a:latin typeface="Times New Roman" panose="02020603050405020304" pitchFamily="18" charset="0"/>
                <a:cs typeface="Times New Roman" panose="02020603050405020304" pitchFamily="18" charset="0"/>
              </a:rPr>
              <a:t>Стребелева</a:t>
            </a:r>
            <a:r>
              <a:rPr lang="ru-RU" dirty="0" smtClean="0">
                <a:latin typeface="Times New Roman" panose="02020603050405020304" pitchFamily="18" charset="0"/>
                <a:cs typeface="Times New Roman" panose="02020603050405020304" pitchFamily="18" charset="0"/>
              </a:rPr>
              <a:t>, 1991 и др.).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762137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TotalTime>
  <Words>3605</Words>
  <Application>Microsoft Office PowerPoint</Application>
  <PresentationFormat>Широкоэкранный</PresentationFormat>
  <Paragraphs>139</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Calibri</vt:lpstr>
      <vt:lpstr>Calibri Light</vt:lpstr>
      <vt:lpstr>Times New Roman</vt:lpstr>
      <vt:lpstr>Ретро</vt:lpstr>
      <vt:lpstr>ПСИХОКОРРЕКЦИОННЫЕ ТЕХНОЛОГИИ ДЛЯ ДЕТЕЙ С ПСИХИЧЕСКИМ НЕДОРАЗВИТИЕМ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ПСИХОКОРРЕКЦИОННЫЕ ТЕХНОЛОГИИ ДЛЯ ДЕТЕЙ С ПСИХИЧЕСКИМ НЕДОРАЗВИТИЕМ</dc:title>
  <dc:creator>usewr</dc:creator>
  <cp:lastModifiedBy>usewr</cp:lastModifiedBy>
  <cp:revision>5</cp:revision>
  <dcterms:created xsi:type="dcterms:W3CDTF">2020-11-20T03:08:13Z</dcterms:created>
  <dcterms:modified xsi:type="dcterms:W3CDTF">2020-11-20T03:58:30Z</dcterms:modified>
</cp:coreProperties>
</file>